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E32"/>
    <a:srgbClr val="B9D2B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28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2025/9/7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2B9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" name="Google Shape;133;p27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-3416935" y="0"/>
            <a:ext cx="156089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7"/>
          <p:cNvSpPr txBox="1"/>
          <p:nvPr/>
        </p:nvSpPr>
        <p:spPr>
          <a:xfrm>
            <a:off x="6162675" y="5817235"/>
            <a:ext cx="5750560" cy="79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EAD1DC"/>
              </a:buClr>
              <a:buSzPts val="2600"/>
              <a:buFont typeface="Microsoft YaHei" panose="020B0503020204020204" charset="-122"/>
              <a:buNone/>
            </a:pPr>
            <a:r>
              <a:rPr lang="en-GB" sz="3200" b="1" i="0" u="none" strike="noStrike" cap="none" dirty="0">
                <a:solidFill>
                  <a:srgbClr val="EAD1DC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回應主愛 </a:t>
            </a:r>
            <a:r>
              <a:rPr lang="en-GB" sz="3200" b="0" i="0" u="none" strike="noStrike" cap="none" dirty="0">
                <a:solidFill>
                  <a:srgbClr val="EAD1DC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~ </a:t>
            </a:r>
            <a:r>
              <a:rPr lang="en-GB" sz="3200" b="0" i="0" u="none" strike="noStrike" cap="none" dirty="0">
                <a:solidFill>
                  <a:schemeClr val="lt1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路加福音1</a:t>
            </a:r>
            <a:r>
              <a:rPr lang="en-US" altLang="en-GB" sz="3200" b="0" i="0" u="none" strike="noStrike" cap="none" dirty="0">
                <a:solidFill>
                  <a:schemeClr val="lt1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6:1-8</a:t>
            </a:r>
            <a:endParaRPr lang="en-US" altLang="zh-CN" sz="3200" b="0" i="0" u="none" strike="noStrike" cap="none" dirty="0">
              <a:solidFill>
                <a:schemeClr val="lt1"/>
              </a:solidFill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  <a:sym typeface="Microsoft YaHei" panose="020B0503020204020204" charset="-122"/>
            </a:endParaRPr>
          </a:p>
        </p:txBody>
      </p:sp>
      <p:sp>
        <p:nvSpPr>
          <p:cNvPr id="135" name="Google Shape;135;p27"/>
          <p:cNvSpPr txBox="1"/>
          <p:nvPr/>
        </p:nvSpPr>
        <p:spPr>
          <a:xfrm>
            <a:off x="-2410459" y="284480"/>
            <a:ext cx="2410400" cy="10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icrosoft YaHei" panose="020B0503020204020204" charset="-122"/>
              <a:buNone/>
            </a:pPr>
            <a:r>
              <a:rPr lang="en-GB" sz="22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沙崙團契查經</a:t>
            </a:r>
            <a:endParaRPr sz="2265" b="0" i="0" u="none" strike="noStrike" cap="none">
              <a:solidFill>
                <a:schemeClr val="dk2"/>
              </a:solidFill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  <a:sym typeface="Microsoft YaHei" panose="020B0503020204020204" charset="-122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icrosoft YaHei" panose="020B0503020204020204" charset="-122"/>
              <a:buNone/>
            </a:pPr>
            <a:r>
              <a:rPr 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（</a:t>
            </a:r>
            <a:r>
              <a:rPr lang="en-US" alt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Aug23</a:t>
            </a:r>
            <a:r>
              <a:rPr lang="zh-CN" altLang="en-US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，</a:t>
            </a:r>
            <a:r>
              <a:rPr 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2025)</a:t>
            </a:r>
            <a:endParaRPr sz="1465" b="0" i="0" u="none" strike="noStrike" cap="none">
              <a:solidFill>
                <a:schemeClr val="dk2"/>
              </a:solidFill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  <a:sym typeface="Microsoft YaHei" panose="020B0503020204020204" charset="-122"/>
            </a:endParaRPr>
          </a:p>
        </p:txBody>
      </p:sp>
      <p:sp>
        <p:nvSpPr>
          <p:cNvPr id="4" name="Google Shape;135;p27"/>
          <p:cNvSpPr txBox="1"/>
          <p:nvPr/>
        </p:nvSpPr>
        <p:spPr>
          <a:xfrm>
            <a:off x="919481" y="464820"/>
            <a:ext cx="2410400" cy="10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icrosoft YaHei" panose="020B0503020204020204" charset="-122"/>
              <a:buNone/>
            </a:pPr>
            <a:r>
              <a:rPr lang="en-GB" sz="22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沙崙團契查經</a:t>
            </a:r>
            <a:endParaRPr sz="2265" b="0" i="0" u="none" strike="noStrike" cap="none">
              <a:solidFill>
                <a:schemeClr val="dk2"/>
              </a:solidFill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  <a:sym typeface="Microsoft YaHei" panose="020B0503020204020204" charset="-122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icrosoft YaHei" panose="020B0503020204020204" charset="-122"/>
              <a:buNone/>
            </a:pPr>
            <a:r>
              <a:rPr 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（</a:t>
            </a:r>
            <a:r>
              <a:rPr lang="en-US" alt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Sep 20, </a:t>
            </a:r>
            <a:r>
              <a:rPr lang="en-GB" sz="1465" b="0" i="0" u="none" strike="noStrike" cap="none">
                <a:solidFill>
                  <a:schemeClr val="dk2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Microsoft YaHei" panose="020B0503020204020204" charset="-122"/>
              </a:rPr>
              <a:t>2025)</a:t>
            </a:r>
            <a:endParaRPr sz="1465" b="0" i="0" u="none" strike="noStrike" cap="none">
              <a:solidFill>
                <a:schemeClr val="dk2"/>
              </a:solidFill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  <a:sym typeface="Microsoft YaHei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2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7265" y="514985"/>
            <a:ext cx="10549890" cy="5897245"/>
          </a:xfrm>
          <a:prstGeom prst="rect">
            <a:avLst/>
          </a:prstGeom>
          <a:solidFill>
            <a:srgbClr val="B9D2B9"/>
          </a:solidFill>
        </p:spPr>
        <p:txBody>
          <a:bodyPr>
            <a:noAutofit/>
          </a:bodyPr>
          <a:lstStyle/>
          <a:p>
            <a:pPr algn="l"/>
            <a:r>
              <a:rPr lang="zh-CN" altLang="en-US" sz="2400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路加福音</a:t>
            </a:r>
            <a:r>
              <a:rPr lang="en-US" altLang="zh-CN" sz="2400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16:1-8 </a:t>
            </a:r>
            <a:r>
              <a:rPr lang="zh-CN" altLang="en-US" sz="2400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不義的管家</a:t>
            </a:r>
          </a:p>
          <a:p>
            <a:pPr algn="l"/>
            <a:endParaRPr lang="zh-CN" altLang="en-US" sz="3200" spc="150" dirty="0">
              <a:solidFill>
                <a:schemeClr val="tx1"/>
              </a:solidFill>
              <a:uFillTx/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1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耶穌又對門徒說：「某財主有一個管家，有人向主人告管家浪費他的財物。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2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主人叫他來，對他說：『我聽到了，你做的是甚麼事？把你所經管的交代清楚，你不能再作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我的管家了。』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3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那管家心裏說：『主人辭我，不用我再作管家，我將來做甚麼呢？鋤地嘛，沒有力氣；討飯嘛，</a:t>
            </a:r>
          </a:p>
          <a:p>
            <a:pPr algn="l">
              <a:lnSpc>
                <a:spcPct val="150000"/>
              </a:lnSpc>
            </a:pP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怕羞。</a:t>
            </a:r>
            <a:endParaRPr lang="en-US" altLang="zh-CN" spc="150" dirty="0">
              <a:solidFill>
                <a:schemeClr val="tx1"/>
              </a:solidFill>
              <a:uFillTx/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4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我知道怎麼做，好叫人們在我不作管家之後，接我到他們家裏去。』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5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於是他把欠他主人債的，一個一個地叫了來，問頭一個說：『你欠我主人多少？』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6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他說：『一百簍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[a]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油。』管家對他說：『拿你的賬，快坐下，寫五十。』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7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他問另一個說：『你欠多少？』他說：『一百石麥子。』管家對他說：『拿你的賬，寫八十。』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zh-CN" spc="150" baseline="3000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8</a:t>
            </a:r>
            <a:r>
              <a:rPr lang="en-US" altLang="zh-CN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 </a:t>
            </a:r>
            <a:r>
              <a:rPr lang="zh-CN" altLang="en-US" spc="150" dirty="0">
                <a:solidFill>
                  <a:schemeClr val="tx1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主人就誇獎這不義的管家做事精明，因為今世之子應付自己的世代比光明之子更加精明。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2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14245" y="1854200"/>
            <a:ext cx="8197215" cy="3908425"/>
          </a:xfrm>
          <a:prstGeom prst="rect">
            <a:avLst/>
          </a:prstGeom>
          <a:solidFill>
            <a:srgbClr val="B9D2B9"/>
          </a:solidFill>
        </p:spPr>
        <p:txBody>
          <a:bodyPr>
            <a:noAutofit/>
          </a:bodyPr>
          <a:lstStyle/>
          <a:p>
            <a:pPr algn="ctr"/>
            <a:r>
              <a:rPr lang="zh-CN" altLang="en-US" sz="3600" b="1">
                <a:solidFill>
                  <a:srgbClr val="354E32"/>
                </a:solidFill>
                <a:latin typeface="+mj-ea"/>
                <a:ea typeface="+mj-ea"/>
                <a:cs typeface="+mj-ea"/>
              </a:rPr>
              <a:t>思考分享問題</a:t>
            </a:r>
            <a:r>
              <a:rPr lang="zh-CN" altLang="en-US" sz="36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+mj-ea"/>
              </a:rPr>
              <a:t> </a:t>
            </a:r>
            <a:r>
              <a:rPr lang="en-US" altLang="zh-CN" sz="36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+mj-ea"/>
              </a:rPr>
              <a:t>: </a:t>
            </a:r>
            <a:endParaRPr lang="en-US" altLang="zh-CN" sz="3200" b="1">
              <a:solidFill>
                <a:schemeClr val="accent1">
                  <a:lumMod val="50000"/>
                </a:schemeClr>
              </a:solidFill>
              <a:latin typeface="+mj-ea"/>
              <a:ea typeface="+mj-ea"/>
              <a:cs typeface="+mj-ea"/>
            </a:endParaRPr>
          </a:p>
          <a:p>
            <a:endParaRPr lang="en-US" altLang="zh-CN" sz="3200" b="1">
              <a:solidFill>
                <a:schemeClr val="accent1">
                  <a:lumMod val="50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150000"/>
              </a:lnSpc>
            </a:pPr>
            <a:r>
              <a:rPr lang="zh-CN" altLang="en-GB" sz="3200" spc="150">
                <a:solidFill>
                  <a:srgbClr val="907C6A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成語有</a:t>
            </a:r>
            <a:r>
              <a:rPr lang="zh-CN" altLang="en-GB" sz="3200" spc="150">
                <a:solidFill>
                  <a:srgbClr val="907C6A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云</a:t>
            </a:r>
            <a:r>
              <a:rPr lang="zh-CN" altLang="en-GB" sz="3200" spc="150">
                <a:solidFill>
                  <a:srgbClr val="907C6A"/>
                </a:solidFill>
                <a:uFillTx/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「機不可失」，請分享一個把握機會或失去機會的經歷。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Microsoft YaHei</vt:lpstr>
      <vt:lpstr>Arial</vt:lpstr>
      <vt:lpstr>Wingdings</vt:lpstr>
      <vt:lpstr>WPS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Monita</dc:creator>
  <cp:lastModifiedBy>Monita Fung</cp:lastModifiedBy>
  <cp:revision>159</cp:revision>
  <dcterms:created xsi:type="dcterms:W3CDTF">2019-06-19T02:08:00Z</dcterms:created>
  <dcterms:modified xsi:type="dcterms:W3CDTF">2025-09-08T05:51:01Z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6955657B7A0E403FB60C4710F47B77C4_13</vt:lpwstr>
  </property>
</Properties>
</file>