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7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69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eultZw4rW6JNCLgs2R5x9Lph/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36" y="78"/>
      </p:cViewPr>
      <p:guideLst>
        <p:guide orient="horz" pos="2304"/>
        <p:guide pos="3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/>
          <p:nvPr/>
        </p:nvSpPr>
        <p:spPr>
          <a:xfrm>
            <a:off x="2768600" y="136816"/>
            <a:ext cx="6654800" cy="6584368"/>
          </a:xfrm>
          <a:prstGeom prst="donut">
            <a:avLst>
              <a:gd name="adj" fmla="val 7716"/>
            </a:avLst>
          </a:prstGeom>
          <a:solidFill>
            <a:schemeClr val="lt2"/>
          </a:solidFill>
          <a:ln>
            <a:noFill/>
          </a:ln>
          <a:effectLst>
            <a:outerShdw blurRad="101600" dist="101600" dir="8100000" algn="tr" rotWithShape="0">
              <a:schemeClr val="lt1">
                <a:alpha val="6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" name="Google Shape;23;p24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" name="Google Shape;24;p24"/>
          <p:cNvSpPr/>
          <p:nvPr/>
        </p:nvSpPr>
        <p:spPr>
          <a:xfrm>
            <a:off x="2768600" y="136816"/>
            <a:ext cx="6654800" cy="6584368"/>
          </a:xfrm>
          <a:prstGeom prst="donut">
            <a:avLst>
              <a:gd name="adj" fmla="val 771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" name="Google Shape;25;p24"/>
          <p:cNvSpPr/>
          <p:nvPr/>
        </p:nvSpPr>
        <p:spPr>
          <a:xfrm>
            <a:off x="2768600" y="146054"/>
            <a:ext cx="6654800" cy="6584368"/>
          </a:xfrm>
          <a:prstGeom prst="donut">
            <a:avLst>
              <a:gd name="adj" fmla="val 7716"/>
            </a:avLst>
          </a:prstGeom>
          <a:solidFill>
            <a:schemeClr val="lt2"/>
          </a:solidFill>
          <a:ln>
            <a:noFill/>
          </a:ln>
          <a:effectLst>
            <a:outerShdw blurRad="101600" dist="101600" dir="8100000" algn="tr" rotWithShape="0">
              <a:schemeClr val="lt1">
                <a:alpha val="6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2768600" y="146054"/>
            <a:ext cx="6654800" cy="6584368"/>
          </a:xfrm>
          <a:prstGeom prst="donut">
            <a:avLst>
              <a:gd name="adj" fmla="val 7716"/>
            </a:avLst>
          </a:prstGeom>
          <a:gradFill>
            <a:gsLst>
              <a:gs pos="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7997371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" name="Google Shape;28;p24"/>
          <p:cNvSpPr/>
          <p:nvPr/>
        </p:nvSpPr>
        <p:spPr>
          <a:xfrm>
            <a:off x="8077204" y="0"/>
            <a:ext cx="3047996" cy="6858000"/>
          </a:xfrm>
          <a:custGeom>
            <a:avLst/>
            <a:gdLst/>
            <a:ahLst/>
            <a:cxnLst/>
            <a:rect l="l" t="t" r="r" b="b"/>
            <a:pathLst>
              <a:path w="3047996" h="6858000" extrusionOk="0">
                <a:moveTo>
                  <a:pt x="0" y="0"/>
                </a:moveTo>
                <a:lnTo>
                  <a:pt x="1834804" y="0"/>
                </a:lnTo>
                <a:lnTo>
                  <a:pt x="1865450" y="36510"/>
                </a:lnTo>
                <a:cubicBezTo>
                  <a:pt x="2595208" y="954633"/>
                  <a:pt x="3035525" y="2113650"/>
                  <a:pt x="3047736" y="3376230"/>
                </a:cubicBezTo>
                <a:cubicBezTo>
                  <a:pt x="3059947" y="4638811"/>
                  <a:pt x="2642129" y="5806128"/>
                  <a:pt x="1930266" y="6738193"/>
                </a:cubicBezTo>
                <a:lnTo>
                  <a:pt x="1833587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40000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" name="Google Shape;29;p24"/>
          <p:cNvSpPr/>
          <p:nvPr/>
        </p:nvSpPr>
        <p:spPr>
          <a:xfrm flipH="1">
            <a:off x="1705427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" name="Google Shape;30;p24"/>
          <p:cNvSpPr/>
          <p:nvPr/>
        </p:nvSpPr>
        <p:spPr>
          <a:xfrm flipH="1">
            <a:off x="1016002" y="0"/>
            <a:ext cx="3047996" cy="6858000"/>
          </a:xfrm>
          <a:custGeom>
            <a:avLst/>
            <a:gdLst/>
            <a:ahLst/>
            <a:cxnLst/>
            <a:rect l="l" t="t" r="r" b="b"/>
            <a:pathLst>
              <a:path w="3047996" h="6858000" extrusionOk="0">
                <a:moveTo>
                  <a:pt x="0" y="0"/>
                </a:moveTo>
                <a:lnTo>
                  <a:pt x="1834804" y="0"/>
                </a:lnTo>
                <a:lnTo>
                  <a:pt x="1865450" y="36510"/>
                </a:lnTo>
                <a:cubicBezTo>
                  <a:pt x="2595208" y="954633"/>
                  <a:pt x="3035525" y="2113650"/>
                  <a:pt x="3047736" y="3376230"/>
                </a:cubicBezTo>
                <a:cubicBezTo>
                  <a:pt x="3059947" y="4638811"/>
                  <a:pt x="2642129" y="5806128"/>
                  <a:pt x="1930266" y="6738193"/>
                </a:cubicBezTo>
                <a:lnTo>
                  <a:pt x="1833587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40000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" name="Google Shape;31;p24"/>
          <p:cNvSpPr/>
          <p:nvPr/>
        </p:nvSpPr>
        <p:spPr>
          <a:xfrm>
            <a:off x="4836361" y="4427186"/>
            <a:ext cx="2520000" cy="540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101600" dist="101600" dir="8100000" algn="tr" rotWithShape="0">
              <a:srgbClr val="C5B7A9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071767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717679" y="6858000"/>
                </a:lnTo>
                <a:lnTo>
                  <a:pt x="10725063" y="6848703"/>
                </a:lnTo>
                <a:cubicBezTo>
                  <a:pt x="11445844" y="5895106"/>
                  <a:pt x="11872686" y="4711373"/>
                  <a:pt x="11872686" y="3429000"/>
                </a:cubicBezTo>
                <a:cubicBezTo>
                  <a:pt x="11872686" y="2146628"/>
                  <a:pt x="11445844" y="962894"/>
                  <a:pt x="10725063" y="9297"/>
                </a:cubicBezTo>
                <a:close/>
                <a:moveTo>
                  <a:pt x="0" y="0"/>
                </a:moveTo>
                <a:lnTo>
                  <a:pt x="1474321" y="0"/>
                </a:lnTo>
                <a:lnTo>
                  <a:pt x="1466937" y="9297"/>
                </a:lnTo>
                <a:cubicBezTo>
                  <a:pt x="746156" y="962894"/>
                  <a:pt x="319314" y="2146628"/>
                  <a:pt x="319314" y="3429000"/>
                </a:cubicBezTo>
                <a:cubicBezTo>
                  <a:pt x="319314" y="4711373"/>
                  <a:pt x="746156" y="5895106"/>
                  <a:pt x="1466937" y="6848703"/>
                </a:cubicBezTo>
                <a:lnTo>
                  <a:pt x="147432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DCD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" name="Google Shape;33;p24"/>
          <p:cNvSpPr/>
          <p:nvPr/>
        </p:nvSpPr>
        <p:spPr>
          <a:xfrm>
            <a:off x="10220738" y="2189848"/>
            <a:ext cx="104134" cy="104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" name="Google Shape;34;p24"/>
          <p:cNvSpPr/>
          <p:nvPr/>
        </p:nvSpPr>
        <p:spPr>
          <a:xfrm>
            <a:off x="9845443" y="5539978"/>
            <a:ext cx="47618" cy="476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" name="Google Shape;35;p24"/>
          <p:cNvSpPr/>
          <p:nvPr/>
        </p:nvSpPr>
        <p:spPr>
          <a:xfrm flipH="1">
            <a:off x="1782061" y="2334673"/>
            <a:ext cx="99590" cy="99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" name="Google Shape;36;p24"/>
          <p:cNvSpPr/>
          <p:nvPr/>
        </p:nvSpPr>
        <p:spPr>
          <a:xfrm>
            <a:off x="2226743" y="1282506"/>
            <a:ext cx="54822" cy="54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ctrTitle"/>
          </p:nvPr>
        </p:nvSpPr>
        <p:spPr>
          <a:xfrm>
            <a:off x="2413608" y="622300"/>
            <a:ext cx="7364784" cy="2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icrosoft Yahe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402205" y="3615055"/>
            <a:ext cx="7388225" cy="74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2" name="Google Shape;42;p24"/>
          <p:cNvSpPr>
            <a:spLocks noGrp="1"/>
          </p:cNvSpPr>
          <p:nvPr>
            <p:ph type="body" idx="2"/>
          </p:nvPr>
        </p:nvSpPr>
        <p:spPr>
          <a:xfrm>
            <a:off x="4836361" y="4425946"/>
            <a:ext cx="2520000" cy="54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副标题">
  <p:cSld name="标题和副标题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>
            <a:spLocks noGrp="1"/>
          </p:cNvSpPr>
          <p:nvPr>
            <p:ph type="body" idx="1"/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末尾幻灯片">
  <p:cSld name="末尾幻灯片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071767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717679" y="6858000"/>
                </a:lnTo>
                <a:lnTo>
                  <a:pt x="10725063" y="6848703"/>
                </a:lnTo>
                <a:cubicBezTo>
                  <a:pt x="11445844" y="5895106"/>
                  <a:pt x="11872686" y="4711373"/>
                  <a:pt x="11872686" y="3429000"/>
                </a:cubicBezTo>
                <a:cubicBezTo>
                  <a:pt x="11872686" y="2146628"/>
                  <a:pt x="11445844" y="962894"/>
                  <a:pt x="10725063" y="9297"/>
                </a:cubicBezTo>
                <a:close/>
                <a:moveTo>
                  <a:pt x="0" y="0"/>
                </a:moveTo>
                <a:lnTo>
                  <a:pt x="1474321" y="0"/>
                </a:lnTo>
                <a:lnTo>
                  <a:pt x="1466937" y="9297"/>
                </a:lnTo>
                <a:cubicBezTo>
                  <a:pt x="746156" y="962894"/>
                  <a:pt x="319314" y="2146628"/>
                  <a:pt x="319314" y="3429000"/>
                </a:cubicBezTo>
                <a:cubicBezTo>
                  <a:pt x="319314" y="4711373"/>
                  <a:pt x="746156" y="5895106"/>
                  <a:pt x="1466937" y="6848703"/>
                </a:cubicBezTo>
                <a:lnTo>
                  <a:pt x="147432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DCD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768600" y="146054"/>
            <a:ext cx="6654800" cy="6584368"/>
          </a:xfrm>
          <a:prstGeom prst="donut">
            <a:avLst>
              <a:gd name="adj" fmla="val 7716"/>
            </a:avLst>
          </a:prstGeom>
          <a:solidFill>
            <a:schemeClr val="lt2"/>
          </a:solidFill>
          <a:ln>
            <a:noFill/>
          </a:ln>
          <a:effectLst>
            <a:outerShdw blurRad="101600" dist="101600" dir="8100000" algn="tr" rotWithShape="0">
              <a:schemeClr val="lt1">
                <a:alpha val="6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768600" y="146054"/>
            <a:ext cx="6654800" cy="6584368"/>
          </a:xfrm>
          <a:prstGeom prst="donut">
            <a:avLst>
              <a:gd name="adj" fmla="val 7716"/>
            </a:avLst>
          </a:prstGeom>
          <a:gradFill>
            <a:gsLst>
              <a:gs pos="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4" name="Google Shape;114;p37"/>
          <p:cNvSpPr/>
          <p:nvPr/>
        </p:nvSpPr>
        <p:spPr>
          <a:xfrm>
            <a:off x="7997371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5" name="Google Shape;115;p37"/>
          <p:cNvSpPr/>
          <p:nvPr/>
        </p:nvSpPr>
        <p:spPr>
          <a:xfrm>
            <a:off x="8077204" y="0"/>
            <a:ext cx="3047996" cy="6858000"/>
          </a:xfrm>
          <a:custGeom>
            <a:avLst/>
            <a:gdLst/>
            <a:ahLst/>
            <a:cxnLst/>
            <a:rect l="l" t="t" r="r" b="b"/>
            <a:pathLst>
              <a:path w="3047996" h="6858000" extrusionOk="0">
                <a:moveTo>
                  <a:pt x="0" y="0"/>
                </a:moveTo>
                <a:lnTo>
                  <a:pt x="1834804" y="0"/>
                </a:lnTo>
                <a:lnTo>
                  <a:pt x="1865450" y="36510"/>
                </a:lnTo>
                <a:cubicBezTo>
                  <a:pt x="2595208" y="954633"/>
                  <a:pt x="3035525" y="2113650"/>
                  <a:pt x="3047736" y="3376230"/>
                </a:cubicBezTo>
                <a:cubicBezTo>
                  <a:pt x="3059947" y="4638811"/>
                  <a:pt x="2642129" y="5806128"/>
                  <a:pt x="1930266" y="6738193"/>
                </a:cubicBezTo>
                <a:lnTo>
                  <a:pt x="1833587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40000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6" name="Google Shape;116;p37"/>
          <p:cNvSpPr/>
          <p:nvPr/>
        </p:nvSpPr>
        <p:spPr>
          <a:xfrm flipH="1">
            <a:off x="1705427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7" name="Google Shape;117;p37"/>
          <p:cNvSpPr/>
          <p:nvPr/>
        </p:nvSpPr>
        <p:spPr>
          <a:xfrm flipH="1">
            <a:off x="1016002" y="0"/>
            <a:ext cx="3047996" cy="6858000"/>
          </a:xfrm>
          <a:custGeom>
            <a:avLst/>
            <a:gdLst/>
            <a:ahLst/>
            <a:cxnLst/>
            <a:rect l="l" t="t" r="r" b="b"/>
            <a:pathLst>
              <a:path w="3047996" h="6858000" extrusionOk="0">
                <a:moveTo>
                  <a:pt x="0" y="0"/>
                </a:moveTo>
                <a:lnTo>
                  <a:pt x="1834804" y="0"/>
                </a:lnTo>
                <a:lnTo>
                  <a:pt x="1865450" y="36510"/>
                </a:lnTo>
                <a:cubicBezTo>
                  <a:pt x="2595208" y="954633"/>
                  <a:pt x="3035525" y="2113650"/>
                  <a:pt x="3047736" y="3376230"/>
                </a:cubicBezTo>
                <a:cubicBezTo>
                  <a:pt x="3059947" y="4638811"/>
                  <a:pt x="2642129" y="5806128"/>
                  <a:pt x="1930266" y="6738193"/>
                </a:cubicBezTo>
                <a:lnTo>
                  <a:pt x="1833587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40000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" name="Google Shape;118;p37"/>
          <p:cNvSpPr/>
          <p:nvPr/>
        </p:nvSpPr>
        <p:spPr>
          <a:xfrm>
            <a:off x="10220738" y="2189848"/>
            <a:ext cx="104134" cy="104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9" name="Google Shape;119;p37"/>
          <p:cNvSpPr/>
          <p:nvPr/>
        </p:nvSpPr>
        <p:spPr>
          <a:xfrm>
            <a:off x="9852700" y="5539978"/>
            <a:ext cx="47618" cy="476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0" name="Google Shape;120;p37"/>
          <p:cNvSpPr/>
          <p:nvPr/>
        </p:nvSpPr>
        <p:spPr>
          <a:xfrm flipH="1">
            <a:off x="1782061" y="2334673"/>
            <a:ext cx="99590" cy="99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2226743" y="1282506"/>
            <a:ext cx="54822" cy="54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4836000" y="4427186"/>
            <a:ext cx="2520000" cy="540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101600" dist="101600" dir="8100000" algn="tr" rotWithShape="0">
              <a:srgbClr val="C5B7A9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3" name="Google Shape;123;p37"/>
          <p:cNvSpPr txBox="1">
            <a:spLocks noGrp="1"/>
          </p:cNvSpPr>
          <p:nvPr>
            <p:ph type="ctrTitle"/>
          </p:nvPr>
        </p:nvSpPr>
        <p:spPr>
          <a:xfrm>
            <a:off x="2334256" y="704850"/>
            <a:ext cx="7522888" cy="275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icrosoft Yahe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subTitle" idx="1"/>
          </p:nvPr>
        </p:nvSpPr>
        <p:spPr>
          <a:xfrm>
            <a:off x="2334260" y="3613150"/>
            <a:ext cx="7522845" cy="7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28" name="Google Shape;128;p37"/>
          <p:cNvSpPr>
            <a:spLocks noGrp="1"/>
          </p:cNvSpPr>
          <p:nvPr>
            <p:ph type="body" idx="2"/>
          </p:nvPr>
        </p:nvSpPr>
        <p:spPr>
          <a:xfrm>
            <a:off x="4836000" y="4427186"/>
            <a:ext cx="2520000" cy="54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/>
          <p:nvPr/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8"/>
          <p:cNvSpPr/>
          <p:nvPr/>
        </p:nvSpPr>
        <p:spPr>
          <a:xfrm>
            <a:off x="9490237" y="321259"/>
            <a:ext cx="2464998" cy="2403231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99000">
                <a:srgbClr val="5C5F4C">
                  <a:alpha val="23921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8"/>
          <p:cNvSpPr/>
          <p:nvPr/>
        </p:nvSpPr>
        <p:spPr>
          <a:xfrm rot="10800000">
            <a:off x="261015" y="2411670"/>
            <a:ext cx="1887415" cy="184012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8"/>
          <p:cNvSpPr/>
          <p:nvPr/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8"/>
          <p:cNvSpPr/>
          <p:nvPr/>
        </p:nvSpPr>
        <p:spPr>
          <a:xfrm rot="10800000" flipH="1">
            <a:off x="750570" y="6305550"/>
            <a:ext cx="715645" cy="76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8"/>
          <p:cNvSpPr/>
          <p:nvPr/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8"/>
          <p:cNvSpPr/>
          <p:nvPr/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8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ctrTitle"/>
          </p:nvPr>
        </p:nvSpPr>
        <p:spPr>
          <a:xfrm>
            <a:off x="883644" y="809127"/>
            <a:ext cx="9144000" cy="189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sz="6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subTitle" idx="1"/>
          </p:nvPr>
        </p:nvSpPr>
        <p:spPr>
          <a:xfrm>
            <a:off x="883643" y="3017520"/>
            <a:ext cx="9144000" cy="89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2"/>
          </p:nvPr>
        </p:nvSpPr>
        <p:spPr>
          <a:xfrm>
            <a:off x="883644" y="5050433"/>
            <a:ext cx="3365430" cy="57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"/>
          </p:nvPr>
        </p:nvSpPr>
        <p:spPr>
          <a:xfrm>
            <a:off x="669882" y="952508"/>
            <a:ext cx="10852237" cy="538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/>
          <p:nvPr/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4676775" y="2059757"/>
            <a:ext cx="6243774" cy="9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4676775" y="3102596"/>
            <a:ext cx="6243774" cy="140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1"/>
          </p:nvPr>
        </p:nvSpPr>
        <p:spPr>
          <a:xfrm>
            <a:off x="676280" y="952508"/>
            <a:ext cx="5283242" cy="538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2"/>
          </p:nvPr>
        </p:nvSpPr>
        <p:spPr>
          <a:xfrm>
            <a:off x="6245227" y="952508"/>
            <a:ext cx="5283242" cy="538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body" idx="1"/>
          </p:nvPr>
        </p:nvSpPr>
        <p:spPr>
          <a:xfrm>
            <a:off x="669930" y="952508"/>
            <a:ext cx="5283242" cy="38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42"/>
          <p:cNvSpPr txBox="1">
            <a:spLocks noGrp="1"/>
          </p:cNvSpPr>
          <p:nvPr>
            <p:ph type="body" idx="2"/>
          </p:nvPr>
        </p:nvSpPr>
        <p:spPr>
          <a:xfrm>
            <a:off x="669925" y="1406525"/>
            <a:ext cx="5283200" cy="493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body" idx="3"/>
          </p:nvPr>
        </p:nvSpPr>
        <p:spPr>
          <a:xfrm>
            <a:off x="6235750" y="952508"/>
            <a:ext cx="5283242" cy="38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body" idx="4"/>
          </p:nvPr>
        </p:nvSpPr>
        <p:spPr>
          <a:xfrm>
            <a:off x="6235750" y="1406525"/>
            <a:ext cx="5283242" cy="493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3"/>
          <p:cNvSpPr>
            <a:spLocks noGrp="1"/>
          </p:cNvSpPr>
          <p:nvPr>
            <p:ph type="pic" idx="2"/>
          </p:nvPr>
        </p:nvSpPr>
        <p:spPr>
          <a:xfrm>
            <a:off x="669930" y="952508"/>
            <a:ext cx="5283242" cy="5388907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6238925" y="952508"/>
            <a:ext cx="5283242" cy="538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marR="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">
  <p:cSld name="目录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9059065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20000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" name="Google Shape;46;p25"/>
          <p:cNvSpPr/>
          <p:nvPr/>
        </p:nvSpPr>
        <p:spPr>
          <a:xfrm flipH="1">
            <a:off x="694532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20000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071767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717679" y="6858000"/>
                </a:lnTo>
                <a:lnTo>
                  <a:pt x="10725063" y="6848703"/>
                </a:lnTo>
                <a:cubicBezTo>
                  <a:pt x="11445844" y="5895106"/>
                  <a:pt x="11872686" y="4711373"/>
                  <a:pt x="11872686" y="3429000"/>
                </a:cubicBezTo>
                <a:cubicBezTo>
                  <a:pt x="11872686" y="2146628"/>
                  <a:pt x="11445844" y="962894"/>
                  <a:pt x="10725063" y="9297"/>
                </a:cubicBezTo>
                <a:close/>
                <a:moveTo>
                  <a:pt x="0" y="0"/>
                </a:moveTo>
                <a:lnTo>
                  <a:pt x="1474321" y="0"/>
                </a:lnTo>
                <a:lnTo>
                  <a:pt x="1466937" y="9297"/>
                </a:lnTo>
                <a:cubicBezTo>
                  <a:pt x="746156" y="962894"/>
                  <a:pt x="319314" y="2146628"/>
                  <a:pt x="319314" y="3429000"/>
                </a:cubicBezTo>
                <a:cubicBezTo>
                  <a:pt x="319314" y="4711373"/>
                  <a:pt x="746156" y="5895106"/>
                  <a:pt x="1466937" y="6848703"/>
                </a:cubicBezTo>
                <a:lnTo>
                  <a:pt x="147432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DCD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656000" y="303398"/>
            <a:ext cx="28800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 rot="5400000">
            <a:off x="8352174" y="3171470"/>
            <a:ext cx="5388907" cy="95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 rot="5400000">
            <a:off x="2889522" y="-1267097"/>
            <a:ext cx="5388907" cy="982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>
  <p:cSld name="内容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body" idx="1"/>
          </p:nvPr>
        </p:nvSpPr>
        <p:spPr>
          <a:xfrm>
            <a:off x="669930" y="952508"/>
            <a:ext cx="10852237" cy="538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末尾幻灯片">
  <p:cSld name="末尾幻灯片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/>
          <p:nvPr/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6"/>
          <p:cNvSpPr/>
          <p:nvPr/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rgbClr val="365339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6"/>
          <p:cNvSpPr/>
          <p:nvPr/>
        </p:nvSpPr>
        <p:spPr>
          <a:xfrm>
            <a:off x="9480712" y="313004"/>
            <a:ext cx="2464998" cy="2403231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6"/>
          <p:cNvSpPr/>
          <p:nvPr/>
        </p:nvSpPr>
        <p:spPr>
          <a:xfrm rot="10800000">
            <a:off x="261015" y="4113028"/>
            <a:ext cx="1887415" cy="184012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9900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1320799" y="2376714"/>
            <a:ext cx="6653601" cy="160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通用">
  <p:cSld name="通用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/>
          <p:nvPr/>
        </p:nvSpPr>
        <p:spPr>
          <a:xfrm>
            <a:off x="9727092" y="-51"/>
            <a:ext cx="2464998" cy="2403231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7"/>
          <p:cNvSpPr/>
          <p:nvPr/>
        </p:nvSpPr>
        <p:spPr>
          <a:xfrm rot="10800000">
            <a:off x="0" y="5480050"/>
            <a:ext cx="1412875" cy="137795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7"/>
          <p:cNvSpPr txBox="1"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相框">
  <p:cSld name="相框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8"/>
          <p:cNvSpPr/>
          <p:nvPr/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8"/>
          <p:cNvSpPr txBox="1"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1"/>
          </p:nvPr>
        </p:nvSpPr>
        <p:spPr>
          <a:xfrm>
            <a:off x="1281113" y="2163600"/>
            <a:ext cx="9626600" cy="3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8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左右">
  <p:cSld name="左右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/>
          <p:nvPr/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9"/>
          <p:cNvSpPr/>
          <p:nvPr/>
        </p:nvSpPr>
        <p:spPr>
          <a:xfrm rot="-5400000">
            <a:off x="-21591" y="25773"/>
            <a:ext cx="1741805" cy="1698625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9"/>
          <p:cNvSpPr/>
          <p:nvPr/>
        </p:nvSpPr>
        <p:spPr>
          <a:xfrm rot="10800000">
            <a:off x="0" y="5913755"/>
            <a:ext cx="976630" cy="95250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5C5F4C">
                  <a:alpha val="23921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9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1"/>
          </p:nvPr>
        </p:nvSpPr>
        <p:spPr>
          <a:xfrm>
            <a:off x="586800" y="1764000"/>
            <a:ext cx="39564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body" idx="2"/>
          </p:nvPr>
        </p:nvSpPr>
        <p:spPr>
          <a:xfrm>
            <a:off x="5101200" y="769938"/>
            <a:ext cx="6480000" cy="508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上下">
  <p:cSld name="上下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/>
          <p:nvPr/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0"/>
          <p:cNvSpPr/>
          <p:nvPr/>
        </p:nvSpPr>
        <p:spPr>
          <a:xfrm rot="-5400000">
            <a:off x="-18383" y="15240"/>
            <a:ext cx="1243965" cy="1213485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5C5F4C">
                  <a:alpha val="23921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0"/>
          <p:cNvSpPr/>
          <p:nvPr/>
        </p:nvSpPr>
        <p:spPr>
          <a:xfrm>
            <a:off x="10344785" y="0"/>
            <a:ext cx="1847215" cy="1801495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0"/>
          <p:cNvSpPr txBox="1"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0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47" name="Google Shape;247;p50"/>
          <p:cNvSpPr txBox="1">
            <a:spLocks noGrp="1"/>
          </p:cNvSpPr>
          <p:nvPr>
            <p:ph type="body" idx="1"/>
          </p:nvPr>
        </p:nvSpPr>
        <p:spPr>
          <a:xfrm>
            <a:off x="612000" y="1659600"/>
            <a:ext cx="10975975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2"/>
          </p:nvPr>
        </p:nvSpPr>
        <p:spPr>
          <a:xfrm>
            <a:off x="612775" y="2808000"/>
            <a:ext cx="109656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下上">
  <p:cSld name="下上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/>
          <p:nvPr/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1"/>
          <p:cNvSpPr/>
          <p:nvPr/>
        </p:nvSpPr>
        <p:spPr>
          <a:xfrm rot="10800000">
            <a:off x="3810" y="5905500"/>
            <a:ext cx="976630" cy="95250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5C5F4C">
                  <a:alpha val="23921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body" idx="1"/>
          </p:nvPr>
        </p:nvSpPr>
        <p:spPr>
          <a:xfrm>
            <a:off x="604837" y="1681200"/>
            <a:ext cx="109908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51"/>
          <p:cNvSpPr txBox="1">
            <a:spLocks noGrp="1"/>
          </p:cNvSpPr>
          <p:nvPr>
            <p:ph type="body" idx="2"/>
          </p:nvPr>
        </p:nvSpPr>
        <p:spPr>
          <a:xfrm>
            <a:off x="594000" y="5180400"/>
            <a:ext cx="1100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导航">
  <p:cSld name="导航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"/>
          <p:cNvSpPr/>
          <p:nvPr/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>
            <a:off x="579755" y="193040"/>
            <a:ext cx="11037570" cy="52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2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4" name="Google Shape;264;p52"/>
          <p:cNvSpPr txBox="1">
            <a:spLocks noGrp="1"/>
          </p:cNvSpPr>
          <p:nvPr>
            <p:ph type="body" idx="1"/>
          </p:nvPr>
        </p:nvSpPr>
        <p:spPr>
          <a:xfrm>
            <a:off x="579600" y="1663200"/>
            <a:ext cx="5342400" cy="2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2"/>
          <p:cNvSpPr txBox="1">
            <a:spLocks noGrp="1"/>
          </p:cNvSpPr>
          <p:nvPr>
            <p:ph type="body" idx="2"/>
          </p:nvPr>
        </p:nvSpPr>
        <p:spPr>
          <a:xfrm>
            <a:off x="6242400" y="1663200"/>
            <a:ext cx="5367600" cy="2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2"/>
          <p:cNvSpPr txBox="1">
            <a:spLocks noGrp="1"/>
          </p:cNvSpPr>
          <p:nvPr>
            <p:ph type="body" idx="3"/>
          </p:nvPr>
        </p:nvSpPr>
        <p:spPr>
          <a:xfrm>
            <a:off x="572400" y="4816800"/>
            <a:ext cx="5342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body" idx="4"/>
          </p:nvPr>
        </p:nvSpPr>
        <p:spPr>
          <a:xfrm>
            <a:off x="6253200" y="4813200"/>
            <a:ext cx="5367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腰带">
  <p:cSld name="腰带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3"/>
          <p:cNvSpPr/>
          <p:nvPr/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3"/>
          <p:cNvSpPr txBox="1"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3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3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3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74" name="Google Shape;274;p53"/>
          <p:cNvSpPr txBox="1">
            <a:spLocks noGrp="1"/>
          </p:cNvSpPr>
          <p:nvPr>
            <p:ph type="body" idx="1"/>
          </p:nvPr>
        </p:nvSpPr>
        <p:spPr>
          <a:xfrm>
            <a:off x="1522413" y="3862800"/>
            <a:ext cx="91440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30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0" name="Google Shape;60;p3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071767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717679" y="6858000"/>
                </a:lnTo>
                <a:lnTo>
                  <a:pt x="10725063" y="6848703"/>
                </a:lnTo>
                <a:cubicBezTo>
                  <a:pt x="11445844" y="5895106"/>
                  <a:pt x="11872686" y="4711373"/>
                  <a:pt x="11872686" y="3429000"/>
                </a:cubicBezTo>
                <a:cubicBezTo>
                  <a:pt x="11872686" y="2146628"/>
                  <a:pt x="11445844" y="962894"/>
                  <a:pt x="10725063" y="9297"/>
                </a:cubicBezTo>
                <a:close/>
                <a:moveTo>
                  <a:pt x="0" y="0"/>
                </a:moveTo>
                <a:lnTo>
                  <a:pt x="1474321" y="0"/>
                </a:lnTo>
                <a:lnTo>
                  <a:pt x="1466937" y="9297"/>
                </a:lnTo>
                <a:cubicBezTo>
                  <a:pt x="746156" y="962894"/>
                  <a:pt x="319314" y="2146628"/>
                  <a:pt x="319314" y="3429000"/>
                </a:cubicBezTo>
                <a:cubicBezTo>
                  <a:pt x="319314" y="4711373"/>
                  <a:pt x="746156" y="5895106"/>
                  <a:pt x="1466937" y="6848703"/>
                </a:cubicBezTo>
                <a:lnTo>
                  <a:pt x="147432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DCD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" name="Google Shape;61;p30"/>
          <p:cNvSpPr/>
          <p:nvPr/>
        </p:nvSpPr>
        <p:spPr>
          <a:xfrm>
            <a:off x="552450" y="792331"/>
            <a:ext cx="5273336" cy="5273336"/>
          </a:xfrm>
          <a:prstGeom prst="arc">
            <a:avLst>
              <a:gd name="adj1" fmla="val 16200000"/>
              <a:gd name="adj2" fmla="val 5333505"/>
            </a:avLst>
          </a:prstGeom>
          <a:noFill/>
          <a:ln w="12700" cap="flat" cmpd="sng">
            <a:solidFill>
              <a:srgbClr val="CCC6B3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3042766" y="0"/>
            <a:ext cx="3894297" cy="6858000"/>
          </a:xfrm>
          <a:custGeom>
            <a:avLst/>
            <a:gdLst/>
            <a:ahLst/>
            <a:cxnLst/>
            <a:rect l="l" t="t" r="r" b="b"/>
            <a:pathLst>
              <a:path w="3894297" h="6858000" extrusionOk="0">
                <a:moveTo>
                  <a:pt x="0" y="0"/>
                </a:moveTo>
                <a:lnTo>
                  <a:pt x="1847342" y="0"/>
                </a:lnTo>
                <a:lnTo>
                  <a:pt x="2007952" y="91646"/>
                </a:lnTo>
                <a:cubicBezTo>
                  <a:pt x="3127665" y="766738"/>
                  <a:pt x="3880555" y="1989611"/>
                  <a:pt x="3894112" y="3391338"/>
                </a:cubicBezTo>
                <a:cubicBezTo>
                  <a:pt x="3908315" y="4859815"/>
                  <a:pt x="3107449" y="6147728"/>
                  <a:pt x="1911533" y="6822693"/>
                </a:cubicBezTo>
                <a:lnTo>
                  <a:pt x="1845287" y="6858000"/>
                </a:lnTo>
                <a:lnTo>
                  <a:pt x="66333" y="6858000"/>
                </a:lnTo>
                <a:lnTo>
                  <a:pt x="0" y="3429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20000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972967" y="1212848"/>
            <a:ext cx="4432302" cy="4432302"/>
          </a:xfrm>
          <a:prstGeom prst="arc">
            <a:avLst>
              <a:gd name="adj1" fmla="val 16200000"/>
              <a:gd name="adj2" fmla="val 5333505"/>
            </a:avLst>
          </a:prstGeom>
          <a:noFill/>
          <a:ln w="12700" cap="flat" cmpd="sng">
            <a:solidFill>
              <a:srgbClr val="CCC6B3">
                <a:alpha val="29803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" name="Google Shape;64;p30"/>
          <p:cNvSpPr/>
          <p:nvPr/>
        </p:nvSpPr>
        <p:spPr>
          <a:xfrm>
            <a:off x="1118903" y="1473198"/>
            <a:ext cx="3911602" cy="3911602"/>
          </a:xfrm>
          <a:prstGeom prst="donut">
            <a:avLst>
              <a:gd name="adj" fmla="val 10277"/>
            </a:avLst>
          </a:prstGeom>
          <a:solidFill>
            <a:schemeClr val="lt2"/>
          </a:solidFill>
          <a:ln>
            <a:noFill/>
          </a:ln>
          <a:effectLst>
            <a:outerShdw blurRad="63500" dist="63500" dir="8100000" algn="tr" rotWithShape="0">
              <a:schemeClr val="lt1">
                <a:alpha val="2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" name="Google Shape;65;p30"/>
          <p:cNvSpPr/>
          <p:nvPr/>
        </p:nvSpPr>
        <p:spPr>
          <a:xfrm>
            <a:off x="1118903" y="1473198"/>
            <a:ext cx="3911602" cy="3911602"/>
          </a:xfrm>
          <a:prstGeom prst="donut">
            <a:avLst>
              <a:gd name="adj" fmla="val 10277"/>
            </a:avLst>
          </a:prstGeom>
          <a:gradFill>
            <a:gsLst>
              <a:gs pos="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" name="Google Shape;66;p30"/>
          <p:cNvSpPr/>
          <p:nvPr/>
        </p:nvSpPr>
        <p:spPr>
          <a:xfrm>
            <a:off x="8577048" y="0"/>
            <a:ext cx="3047996" cy="6858000"/>
          </a:xfrm>
          <a:custGeom>
            <a:avLst/>
            <a:gdLst/>
            <a:ahLst/>
            <a:cxnLst/>
            <a:rect l="l" t="t" r="r" b="b"/>
            <a:pathLst>
              <a:path w="3047996" h="6858000" extrusionOk="0">
                <a:moveTo>
                  <a:pt x="0" y="0"/>
                </a:moveTo>
                <a:lnTo>
                  <a:pt x="1834804" y="0"/>
                </a:lnTo>
                <a:lnTo>
                  <a:pt x="1865450" y="36510"/>
                </a:lnTo>
                <a:cubicBezTo>
                  <a:pt x="2595208" y="954633"/>
                  <a:pt x="3035525" y="2113650"/>
                  <a:pt x="3047736" y="3376230"/>
                </a:cubicBezTo>
                <a:cubicBezTo>
                  <a:pt x="3059947" y="4638811"/>
                  <a:pt x="2642129" y="5806128"/>
                  <a:pt x="1930266" y="6738193"/>
                </a:cubicBezTo>
                <a:lnTo>
                  <a:pt x="1833587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rgbClr val="CCC6B3">
                <a:alpha val="29803"/>
              </a:srgb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6184128" y="1226209"/>
            <a:ext cx="5034905" cy="2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Yahe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6184128" y="3613409"/>
            <a:ext cx="5034905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</a:defRPr>
            </a:lvl1pPr>
            <a:lvl2pPr marL="914400" lvl="1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2"/>
          </p:nvPr>
        </p:nvSpPr>
        <p:spPr>
          <a:xfrm>
            <a:off x="1204598" y="2482850"/>
            <a:ext cx="3653152" cy="189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695960" y="1301750"/>
            <a:ext cx="5323840" cy="487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2"/>
          </p:nvPr>
        </p:nvSpPr>
        <p:spPr>
          <a:xfrm>
            <a:off x="6172200" y="1301750"/>
            <a:ext cx="5323840" cy="487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695960" y="1301750"/>
            <a:ext cx="5323840" cy="4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2"/>
          </p:nvPr>
        </p:nvSpPr>
        <p:spPr>
          <a:xfrm>
            <a:off x="695960" y="1875099"/>
            <a:ext cx="5323840" cy="430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3"/>
          </p:nvPr>
        </p:nvSpPr>
        <p:spPr>
          <a:xfrm>
            <a:off x="6172200" y="1301750"/>
            <a:ext cx="5323840" cy="4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4"/>
          </p:nvPr>
        </p:nvSpPr>
        <p:spPr>
          <a:xfrm>
            <a:off x="6172200" y="1875099"/>
            <a:ext cx="5323840" cy="430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title"/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内容">
  <p:cSld name="仅内容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Google Shape;11;p2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071767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717679" y="6858000"/>
                </a:lnTo>
                <a:lnTo>
                  <a:pt x="10725063" y="6848703"/>
                </a:lnTo>
                <a:cubicBezTo>
                  <a:pt x="11445844" y="5895106"/>
                  <a:pt x="11872686" y="4711373"/>
                  <a:pt x="11872686" y="3429000"/>
                </a:cubicBezTo>
                <a:cubicBezTo>
                  <a:pt x="11872686" y="2146628"/>
                  <a:pt x="11445844" y="962894"/>
                  <a:pt x="10725063" y="9297"/>
                </a:cubicBezTo>
                <a:close/>
                <a:moveTo>
                  <a:pt x="0" y="0"/>
                </a:moveTo>
                <a:lnTo>
                  <a:pt x="1474321" y="0"/>
                </a:lnTo>
                <a:lnTo>
                  <a:pt x="1466937" y="9297"/>
                </a:lnTo>
                <a:cubicBezTo>
                  <a:pt x="746156" y="962894"/>
                  <a:pt x="319314" y="2146628"/>
                  <a:pt x="319314" y="3429000"/>
                </a:cubicBezTo>
                <a:cubicBezTo>
                  <a:pt x="319314" y="4711373"/>
                  <a:pt x="746156" y="5895106"/>
                  <a:pt x="1466937" y="6848703"/>
                </a:cubicBezTo>
                <a:lnTo>
                  <a:pt x="147432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DCD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" name="Google Shape;12;p23"/>
          <p:cNvSpPr/>
          <p:nvPr/>
        </p:nvSpPr>
        <p:spPr>
          <a:xfrm>
            <a:off x="9059065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chemeClr val="accent2">
                <a:alpha val="14901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8653704" y="0"/>
            <a:ext cx="3047996" cy="6858000"/>
          </a:xfrm>
          <a:custGeom>
            <a:avLst/>
            <a:gdLst/>
            <a:ahLst/>
            <a:cxnLst/>
            <a:rect l="l" t="t" r="r" b="b"/>
            <a:pathLst>
              <a:path w="3047996" h="6858000" extrusionOk="0">
                <a:moveTo>
                  <a:pt x="0" y="0"/>
                </a:moveTo>
                <a:lnTo>
                  <a:pt x="1834804" y="0"/>
                </a:lnTo>
                <a:lnTo>
                  <a:pt x="1865450" y="36510"/>
                </a:lnTo>
                <a:cubicBezTo>
                  <a:pt x="2595208" y="954633"/>
                  <a:pt x="3035525" y="2113650"/>
                  <a:pt x="3047736" y="3376230"/>
                </a:cubicBezTo>
                <a:cubicBezTo>
                  <a:pt x="3059947" y="4638811"/>
                  <a:pt x="2642129" y="5806128"/>
                  <a:pt x="1930266" y="6738193"/>
                </a:cubicBezTo>
                <a:lnTo>
                  <a:pt x="1833587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chemeClr val="accent2">
                <a:alpha val="20784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" name="Google Shape;14;p23"/>
          <p:cNvSpPr/>
          <p:nvPr/>
        </p:nvSpPr>
        <p:spPr>
          <a:xfrm flipH="1">
            <a:off x="694532" y="0"/>
            <a:ext cx="2438404" cy="6858000"/>
          </a:xfrm>
          <a:custGeom>
            <a:avLst/>
            <a:gdLst/>
            <a:ahLst/>
            <a:cxnLst/>
            <a:rect l="l" t="t" r="r" b="b"/>
            <a:pathLst>
              <a:path w="2438404" h="6858000" extrusionOk="0">
                <a:moveTo>
                  <a:pt x="0" y="0"/>
                </a:moveTo>
                <a:lnTo>
                  <a:pt x="769664" y="0"/>
                </a:lnTo>
                <a:lnTo>
                  <a:pt x="835481" y="48807"/>
                </a:lnTo>
                <a:cubicBezTo>
                  <a:pt x="1803282" y="840562"/>
                  <a:pt x="2425171" y="2040027"/>
                  <a:pt x="2438196" y="3386784"/>
                </a:cubicBezTo>
                <a:cubicBezTo>
                  <a:pt x="2451221" y="4733541"/>
                  <a:pt x="1852648" y="5944811"/>
                  <a:pt x="900341" y="6755135"/>
                </a:cubicBezTo>
                <a:lnTo>
                  <a:pt x="767093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chemeClr val="accent2">
                <a:alpha val="14901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" name="Google Shape;15;p23"/>
          <p:cNvSpPr/>
          <p:nvPr/>
        </p:nvSpPr>
        <p:spPr>
          <a:xfrm flipH="1">
            <a:off x="490300" y="0"/>
            <a:ext cx="3047996" cy="6858000"/>
          </a:xfrm>
          <a:custGeom>
            <a:avLst/>
            <a:gdLst/>
            <a:ahLst/>
            <a:cxnLst/>
            <a:rect l="l" t="t" r="r" b="b"/>
            <a:pathLst>
              <a:path w="3047996" h="6858000" extrusionOk="0">
                <a:moveTo>
                  <a:pt x="0" y="0"/>
                </a:moveTo>
                <a:lnTo>
                  <a:pt x="1834804" y="0"/>
                </a:lnTo>
                <a:lnTo>
                  <a:pt x="1865450" y="36510"/>
                </a:lnTo>
                <a:cubicBezTo>
                  <a:pt x="2595208" y="954633"/>
                  <a:pt x="3035525" y="2113650"/>
                  <a:pt x="3047736" y="3376230"/>
                </a:cubicBezTo>
                <a:cubicBezTo>
                  <a:pt x="3059947" y="4638811"/>
                  <a:pt x="2642129" y="5806128"/>
                  <a:pt x="1930266" y="6738193"/>
                </a:cubicBezTo>
                <a:lnTo>
                  <a:pt x="1833587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 cap="flat" cmpd="sng">
            <a:solidFill>
              <a:schemeClr val="accent2">
                <a:alpha val="20784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254000" dist="190500" dir="2700000" algn="tl" rotWithShape="0">
              <a:srgbClr val="C5B7A9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55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429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302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75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75398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669882" y="952508"/>
            <a:ext cx="10852237" cy="538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marR="0" lvl="0" indent="-330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"/>
          <p:cNvSpPr txBox="1">
            <a:spLocks noGrp="1"/>
          </p:cNvSpPr>
          <p:nvPr>
            <p:ph type="ctrTitle"/>
          </p:nvPr>
        </p:nvSpPr>
        <p:spPr>
          <a:xfrm>
            <a:off x="2413608" y="622300"/>
            <a:ext cx="7364784" cy="2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icrosoft Yahei"/>
              <a:buNone/>
            </a:pPr>
            <a:endParaRPr/>
          </a:p>
        </p:txBody>
      </p:sp>
      <p:sp>
        <p:nvSpPr>
          <p:cNvPr id="280" name="Google Shape;280;p1"/>
          <p:cNvSpPr txBox="1">
            <a:spLocks noGrp="1"/>
          </p:cNvSpPr>
          <p:nvPr>
            <p:ph type="subTitle" idx="1"/>
          </p:nvPr>
        </p:nvSpPr>
        <p:spPr>
          <a:xfrm>
            <a:off x="2402205" y="3615055"/>
            <a:ext cx="7388225" cy="74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/>
          </a:p>
        </p:txBody>
      </p:sp>
      <p:sp>
        <p:nvSpPr>
          <p:cNvPr id="281" name="Google Shape;281;p1"/>
          <p:cNvSpPr>
            <a:spLocks noGrp="1"/>
          </p:cNvSpPr>
          <p:nvPr>
            <p:ph type="body" idx="2"/>
          </p:nvPr>
        </p:nvSpPr>
        <p:spPr>
          <a:xfrm>
            <a:off x="4836361" y="4425946"/>
            <a:ext cx="2520000" cy="54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/>
          </a:p>
        </p:txBody>
      </p:sp>
      <p:pic>
        <p:nvPicPr>
          <p:cNvPr id="282" name="Google Shape;282;p1"/>
          <p:cNvPicPr preferRelativeResize="0"/>
          <p:nvPr/>
        </p:nvPicPr>
        <p:blipFill rotWithShape="1">
          <a:blip r:embed="rId3">
            <a:alphaModFix/>
          </a:blip>
          <a:srcRect l="3390" t="18869" r="842"/>
          <a:stretch/>
        </p:blipFill>
        <p:spPr>
          <a:xfrm>
            <a:off x="-66675" y="-123825"/>
            <a:ext cx="12325695" cy="7410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"/>
          <p:cNvSpPr txBox="1"/>
          <p:nvPr/>
        </p:nvSpPr>
        <p:spPr>
          <a:xfrm>
            <a:off x="5648326" y="5457826"/>
            <a:ext cx="5686424" cy="115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ts val="3400"/>
              <a:buFont typeface="Microsoft Yahei"/>
              <a:buNone/>
            </a:pPr>
            <a:r>
              <a:rPr lang="zh-CN" sz="3400" b="1" i="0" u="none" strike="noStrike" cap="none" dirty="0">
                <a:solidFill>
                  <a:srgbClr val="EAD1D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回應主愛 </a:t>
            </a:r>
            <a:r>
              <a:rPr lang="zh-CN" sz="3400" b="0" i="0" u="none" strike="noStrike" cap="none" dirty="0">
                <a:solidFill>
                  <a:srgbClr val="EAD1D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~ </a:t>
            </a:r>
            <a:r>
              <a:rPr lang="zh-CN" sz="3400" b="0" i="0" u="none" strike="noStrike" cap="none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路加福音1</a:t>
            </a:r>
            <a:r>
              <a:rPr lang="en-US" altLang="zh-CN" sz="3400" b="0" i="0" u="none" strike="noStrike" cap="none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3:1</a:t>
            </a:r>
            <a:r>
              <a:rPr lang="zh-CN" sz="3400" b="0" i="0" u="none" strike="noStrike" cap="none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–</a:t>
            </a:r>
            <a:r>
              <a:rPr lang="en-US" altLang="zh-CN" sz="3400" b="0" i="0" u="none" strike="noStrike" cap="none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9</a:t>
            </a:r>
            <a:endParaRPr sz="3400" b="0" i="0" u="none" strike="noStrike" cap="none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4" name="Google Shape;284;p1"/>
          <p:cNvSpPr txBox="1"/>
          <p:nvPr/>
        </p:nvSpPr>
        <p:spPr>
          <a:xfrm>
            <a:off x="994335" y="314745"/>
            <a:ext cx="24105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icrosoft Yahei"/>
              <a:buNone/>
            </a:pPr>
            <a:r>
              <a:rPr lang="zh-CN" sz="2200" b="0" i="0" u="none" strike="noStrike" cap="non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沙崙團契查經</a:t>
            </a:r>
            <a:endParaRPr sz="2200" b="0" i="0" u="none" strike="noStrike" cap="non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icrosoft Yahei"/>
              <a:buNone/>
            </a:pPr>
            <a:r>
              <a:rPr lang="zh-CN" sz="1400" b="0" i="0" u="none" strike="noStrike" cap="non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（Mar 22, 2025)</a:t>
            </a:r>
            <a:endParaRPr sz="1400" b="0" i="0" u="none" strike="noStrike" cap="non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/>
          <p:nvPr/>
        </p:nvSpPr>
        <p:spPr>
          <a:xfrm>
            <a:off x="6372226" y="952500"/>
            <a:ext cx="5355590" cy="5610224"/>
          </a:xfrm>
          <a:prstGeom prst="rect">
            <a:avLst/>
          </a:prstGeom>
          <a:noFill/>
          <a:ln w="9525" cap="flat" cmpd="sng">
            <a:solidFill>
              <a:srgbClr val="527D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955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rgbClr val="30202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CN" sz="16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於是祂説了這個比喻：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43865" marR="0" lvl="0" indent="457199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「有一個人把一棵無花果樹栽在自己的葡	萄園理。 他來到樹那理找</a:t>
            </a:r>
            <a:r>
              <a:rPr lang="zh-CN" sz="1800" b="1" dirty="0">
                <a:solidFill>
                  <a:srgbClr val="0080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果子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，卻找</a:t>
            </a:r>
            <a:r>
              <a:rPr lang="zh-CN" sz="1800" b="1" dirty="0">
                <a:solidFill>
                  <a:srgbClr val="D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到 。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            就對管園的説：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57225" marR="0" lvl="0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『看哪，這三年，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54050" marR="0" lvl="0" indent="457200" algn="l" rtl="0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我來到這棵無花果樹那裏找</a:t>
            </a:r>
            <a:r>
              <a:rPr lang="zh-CN" sz="1800" b="1" dirty="0">
                <a:solidFill>
                  <a:srgbClr val="0080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果子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 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54050" marR="0" lvl="0" indent="457200" algn="l" rtl="0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卻找不到，把它砍了吧!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869314" marR="0" lvl="0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何必白佔地土呢?」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            管園的回答説: 「主啊，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再留它一年吧!      讓我在它四周鬆土、 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66750" marR="0" lvl="1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加上糞，</a:t>
            </a:r>
            <a:endParaRPr sz="18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              以後，若結</a:t>
            </a:r>
            <a:r>
              <a:rPr lang="zh-CN" sz="1800" b="1" dirty="0">
                <a:solidFill>
                  <a:srgbClr val="0095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果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子便罷,</a:t>
            </a:r>
            <a:endParaRPr lang="en-US" altLang="zh-CN" sz="1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en-US" altLang="zh-CN" sz="1800" b="1" dirty="0">
                <a:solidFill>
                  <a:srgbClr val="B205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</a:t>
            </a:r>
            <a:r>
              <a:rPr lang="zh-CN" sz="1800" b="1" dirty="0">
                <a:solidFill>
                  <a:srgbClr val="B205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然，再把它砍了。」」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" name="Google Shape;371;p10"/>
          <p:cNvSpPr txBox="1"/>
          <p:nvPr/>
        </p:nvSpPr>
        <p:spPr>
          <a:xfrm>
            <a:off x="2466340" y="391795"/>
            <a:ext cx="7670165" cy="428625"/>
          </a:xfrm>
          <a:prstGeom prst="rect">
            <a:avLst/>
          </a:prstGeom>
          <a:solidFill>
            <a:schemeClr val="accent1">
              <a:alpha val="6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事件三背景： 葡萄園裏無花果樹的比喻 (6-9)</a:t>
            </a:r>
            <a:endParaRPr sz="2000" dirty="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445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2" name="Google Shape;372;p10"/>
          <p:cNvCxnSpPr/>
          <p:nvPr/>
        </p:nvCxnSpPr>
        <p:spPr>
          <a:xfrm rot="10800000" flipH="1">
            <a:off x="6625590" y="4194810"/>
            <a:ext cx="5071745" cy="101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3" name="Google Shape;373;p10"/>
          <p:cNvSpPr/>
          <p:nvPr/>
        </p:nvSpPr>
        <p:spPr>
          <a:xfrm>
            <a:off x="781685" y="1809750"/>
            <a:ext cx="4546600" cy="4298950"/>
          </a:xfrm>
          <a:prstGeom prst="wedgeRoundRectCallout">
            <a:avLst>
              <a:gd name="adj1" fmla="val 75083"/>
              <a:gd name="adj2" fmla="val -30384"/>
              <a:gd name="adj3" fmla="val 16667"/>
            </a:avLst>
          </a:prstGeom>
          <a:solidFill>
            <a:srgbClr val="F4F3E9"/>
          </a:solidFill>
          <a:ln w="12700" cap="flat" cmpd="sng">
            <a:solidFill>
              <a:srgbClr val="527D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無花果樹結果周期：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- 這棵樹要生長三年才開始結果；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- 在接下來的三年裡，果子被視為不可  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吃的；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- 第四年的所有果子被視為聖物，並作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為初熟的果子獻給耶和華 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(參看利19:23-24) ；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- 所以主人所說的三年，是指樹生命的  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第七至九年。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"/>
          <p:cNvSpPr/>
          <p:nvPr/>
        </p:nvSpPr>
        <p:spPr>
          <a:xfrm>
            <a:off x="9727092" y="-51"/>
            <a:ext cx="2464998" cy="2403231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6" name="Google Shape;386;p12"/>
          <p:cNvSpPr/>
          <p:nvPr/>
        </p:nvSpPr>
        <p:spPr>
          <a:xfrm rot="10800000">
            <a:off x="0" y="5480050"/>
            <a:ext cx="1412875" cy="137795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7" name="Google Shape;387;p12"/>
          <p:cNvSpPr txBox="1">
            <a:spLocks noGrp="1"/>
          </p:cNvSpPr>
          <p:nvPr>
            <p:ph type="body" idx="4294967295"/>
          </p:nvPr>
        </p:nvSpPr>
        <p:spPr>
          <a:xfrm>
            <a:off x="852170" y="1513840"/>
            <a:ext cx="10692130" cy="4566920"/>
          </a:xfrm>
          <a:prstGeom prst="rect">
            <a:avLst/>
          </a:prstGeom>
          <a:solidFill>
            <a:srgbClr val="C5DAC7"/>
          </a:solidFill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zh-CN" sz="3600" b="1" dirty="0"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zh-CN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V6-9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a.</a:t>
            </a:r>
            <a:r>
              <a:rPr lang="zh-CN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不結果子的無花果樹有什麼命運？為什麼？</a:t>
            </a:r>
            <a:endParaRPr sz="2400" b="1" dirty="0">
              <a:solidFill>
                <a:srgbClr val="9748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NSimSun" panose="02010609030101010101" pitchFamily="49" charset="-122"/>
                <a:cs typeface="Times New Roman"/>
                <a:sym typeface="Times New Roman"/>
              </a:rPr>
              <a:t>     b.</a:t>
            </a:r>
            <a:r>
              <a:rPr lang="en-US" altLang="zh-CN" sz="2400" b="1" dirty="0">
                <a:solidFill>
                  <a:srgbClr val="9D3232"/>
                </a:solidFill>
                <a:effectLst/>
                <a:latin typeface="Times New Roman"/>
                <a:ea typeface="NSimSun" panose="02010609030101010101" pitchFamily="49" charset="-122"/>
                <a:cs typeface="Times New Roman"/>
                <a:sym typeface="Times New Roman"/>
              </a:rPr>
              <a:t> </a:t>
            </a:r>
            <a:r>
              <a:rPr lang="zh-CN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如果指著人來說，什麼是白佔地土？</a:t>
            </a:r>
            <a:r>
              <a:rPr lang="en-US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(</a:t>
            </a:r>
            <a:r>
              <a:rPr lang="zh-CN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當時或現今的宗教領袖、平信徒</a:t>
            </a:r>
            <a:r>
              <a:rPr lang="en-US" altLang="zh-CN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)</a:t>
            </a:r>
            <a:endParaRPr sz="2400" b="1" dirty="0">
              <a:solidFill>
                <a:srgbClr val="9748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</a:t>
            </a:r>
            <a:r>
              <a:rPr lang="zh-CN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管園的給不結果子的無花果樹什麼機會？</a:t>
            </a:r>
            <a:endParaRPr sz="2400" b="1" dirty="0">
              <a:solidFill>
                <a:srgbClr val="9748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</a:t>
            </a:r>
            <a:r>
              <a:rPr lang="zh-CN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這比喻顯示神的什麼屬性？</a:t>
            </a:r>
            <a:endParaRPr sz="2400" b="1" dirty="0">
              <a:solidFill>
                <a:srgbClr val="9748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NSimSun" panose="02010609030101010101" pitchFamily="49" charset="-122"/>
                <a:cs typeface="Times New Roman"/>
                <a:sym typeface="Times New Roman"/>
              </a:rPr>
              <a:t>7</a:t>
            </a:r>
            <a:r>
              <a:rPr lang="en-US" altLang="zh-CN" sz="2400" b="1" dirty="0">
                <a:solidFill>
                  <a:srgbClr val="9D3232"/>
                </a:solidFill>
                <a:effectLst/>
                <a:latin typeface="Times New Roman"/>
                <a:ea typeface="NSimSun" panose="02010609030101010101" pitchFamily="49" charset="-122"/>
                <a:cs typeface="Times New Roman"/>
                <a:sym typeface="Times New Roman"/>
              </a:rPr>
              <a:t>.  </a:t>
            </a:r>
            <a:r>
              <a:rPr lang="zh-CN" sz="2400" b="1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這比喻的中心思想是什麼？</a:t>
            </a:r>
            <a:endParaRPr sz="2400" b="1" dirty="0">
              <a:solidFill>
                <a:srgbClr val="9748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1" dirty="0">
              <a:solidFill>
                <a:srgbClr val="9D323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8" name="Google Shape;388;p12"/>
          <p:cNvSpPr/>
          <p:nvPr/>
        </p:nvSpPr>
        <p:spPr>
          <a:xfrm>
            <a:off x="2238375" y="419100"/>
            <a:ext cx="7715250" cy="73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3232"/>
              </a:buClr>
              <a:buSzPts val="3500"/>
              <a:buFont typeface="Microsoft YaHei"/>
              <a:buNone/>
            </a:pPr>
            <a:r>
              <a:rPr lang="zh-CN" sz="3500" b="1" dirty="0">
                <a:solidFill>
                  <a:srgbClr val="9D323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事件三（寓言）觀察與理解問題</a:t>
            </a:r>
            <a:endParaRPr sz="3500" b="1" dirty="0">
              <a:solidFill>
                <a:srgbClr val="9D323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"/>
          <p:cNvSpPr/>
          <p:nvPr/>
        </p:nvSpPr>
        <p:spPr>
          <a:xfrm>
            <a:off x="9727092" y="-51"/>
            <a:ext cx="2464998" cy="2403231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3" name="Google Shape;423;p15"/>
          <p:cNvSpPr/>
          <p:nvPr/>
        </p:nvSpPr>
        <p:spPr>
          <a:xfrm rot="10800000">
            <a:off x="0" y="5480050"/>
            <a:ext cx="1412875" cy="137795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4" name="Google Shape;424;p15"/>
          <p:cNvSpPr txBox="1">
            <a:spLocks noGrp="1"/>
          </p:cNvSpPr>
          <p:nvPr>
            <p:ph type="body" idx="4294967295"/>
          </p:nvPr>
        </p:nvSpPr>
        <p:spPr>
          <a:xfrm>
            <a:off x="847726" y="2009775"/>
            <a:ext cx="10334624" cy="2619375"/>
          </a:xfrm>
          <a:prstGeom prst="rect">
            <a:avLst/>
          </a:prstGeom>
          <a:solidFill>
            <a:srgbClr val="C5DAC7"/>
          </a:solidFill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/>
          <a:p>
            <a:pPr marL="0" marR="0">
              <a:lnSpc>
                <a:spcPct val="150000"/>
              </a:lnSpc>
              <a:buNone/>
            </a:pPr>
            <a:r>
              <a:rPr lang="zh-CN" sz="3600" b="1" dirty="0"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en-US" sz="3200" b="1" kern="100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1. </a:t>
            </a:r>
            <a:r>
              <a:rPr lang="zh-CN" sz="3200" b="1" kern="100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各人的處境和角色不一樣，你個人怎樣做可多結果子？</a:t>
            </a:r>
            <a:endParaRPr lang="en-US" sz="3200" b="1" kern="100" dirty="0">
              <a:solidFill>
                <a:srgbClr val="974829"/>
              </a:solidFill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3200" b="1" kern="100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    </a:t>
            </a:r>
            <a:r>
              <a:rPr lang="zh-CN" sz="3200" b="1" kern="100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或</a:t>
            </a:r>
            <a:endParaRPr lang="en-US" sz="3200" b="1" kern="100" dirty="0">
              <a:solidFill>
                <a:srgbClr val="974829"/>
              </a:solidFill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buNone/>
            </a:pPr>
            <a:r>
              <a:rPr lang="en-US" sz="3200" b="1" kern="100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2.  </a:t>
            </a:r>
            <a:r>
              <a:rPr lang="zh-CN" sz="3200" b="1" kern="100" dirty="0">
                <a:solidFill>
                  <a:srgbClr val="974829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>藉此經文，神向你說了些什麼？</a:t>
            </a:r>
            <a:endParaRPr lang="en-US" sz="3200" b="1" kern="100" dirty="0">
              <a:solidFill>
                <a:srgbClr val="974829"/>
              </a:solidFill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endParaRPr sz="3600" b="1" dirty="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425" name="Google Shape;425;p15"/>
          <p:cNvSpPr/>
          <p:nvPr/>
        </p:nvSpPr>
        <p:spPr>
          <a:xfrm>
            <a:off x="2238375" y="419100"/>
            <a:ext cx="7715250" cy="73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3232"/>
              </a:buClr>
              <a:buSzPts val="3500"/>
              <a:buFont typeface="Microsoft YaHei"/>
              <a:buNone/>
            </a:pPr>
            <a:r>
              <a:rPr lang="zh-CN" sz="3500" b="1" dirty="0">
                <a:solidFill>
                  <a:srgbClr val="9D323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回應及討論問題</a:t>
            </a:r>
            <a:endParaRPr sz="3500" b="1" dirty="0">
              <a:solidFill>
                <a:srgbClr val="9D323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"/>
          <p:cNvSpPr txBox="1">
            <a:spLocks noGrp="1"/>
          </p:cNvSpPr>
          <p:nvPr>
            <p:ph type="title"/>
          </p:nvPr>
        </p:nvSpPr>
        <p:spPr>
          <a:xfrm>
            <a:off x="927735" y="399415"/>
            <a:ext cx="7987030" cy="106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3870"/>
              <a:buFont typeface="Microsoft Yahei"/>
              <a:buNone/>
            </a:pPr>
            <a:r>
              <a:rPr lang="zh-CN" b="0"/>
              <a:t>歸納式查考聖經</a:t>
            </a:r>
            <a:br>
              <a:rPr lang="zh-CN" sz="1550"/>
            </a:br>
            <a:r>
              <a:rPr lang="zh-CN" sz="1550"/>
              <a:t>Inductive Bible Study</a:t>
            </a:r>
            <a:endParaRPr sz="1550"/>
          </a:p>
        </p:txBody>
      </p:sp>
      <p:sp>
        <p:nvSpPr>
          <p:cNvPr id="290" name="Google Shape;290;p2"/>
          <p:cNvSpPr txBox="1">
            <a:spLocks noGrp="1"/>
          </p:cNvSpPr>
          <p:nvPr>
            <p:ph type="body" idx="4294967295"/>
          </p:nvPr>
        </p:nvSpPr>
        <p:spPr>
          <a:xfrm>
            <a:off x="844885" y="2071665"/>
            <a:ext cx="7889700" cy="3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CN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觀察 </a:t>
            </a:r>
            <a: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Observation</a:t>
            </a:r>
            <a:endParaRPr sz="17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0215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經文說什麼？</a:t>
            </a:r>
            <a:b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 sz="2400" b="1" i="1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CN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理解</a:t>
            </a:r>
            <a:r>
              <a:rPr lang="zh-C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Interpretation</a:t>
            </a:r>
            <a:endParaRPr sz="17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0215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作者想表達什麼意思呢？</a:t>
            </a:r>
            <a:b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 sz="2400" b="1" i="1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CN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應用 </a:t>
            </a:r>
            <a: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Application</a:t>
            </a:r>
            <a:endParaRPr sz="17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0215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聽者應有什麼的回應？</a:t>
            </a:r>
            <a:endParaRPr sz="2400" b="0" i="1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91" name="Google Shape;291;p2"/>
          <p:cNvPicPr preferRelativeResize="0"/>
          <p:nvPr/>
        </p:nvPicPr>
        <p:blipFill rotWithShape="1">
          <a:blip r:embed="rId3">
            <a:alphaModFix/>
          </a:blip>
          <a:srcRect r="23411"/>
          <a:stretch/>
        </p:blipFill>
        <p:spPr>
          <a:xfrm>
            <a:off x="5551805" y="399415"/>
            <a:ext cx="1603375" cy="167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545" y="255270"/>
            <a:ext cx="2884805" cy="189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"/>
          <p:cNvPicPr preferRelativeResize="0"/>
          <p:nvPr/>
        </p:nvPicPr>
        <p:blipFill rotWithShape="1">
          <a:blip r:embed="rId5">
            <a:alphaModFix/>
          </a:blip>
          <a:srcRect b="24397"/>
          <a:stretch/>
        </p:blipFill>
        <p:spPr>
          <a:xfrm>
            <a:off x="5947530" y="2287175"/>
            <a:ext cx="2857500" cy="12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2110" y="3709670"/>
            <a:ext cx="4765675" cy="2522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"/>
          <p:cNvSpPr txBox="1">
            <a:spLocks noGrp="1"/>
          </p:cNvSpPr>
          <p:nvPr>
            <p:ph type="title"/>
          </p:nvPr>
        </p:nvSpPr>
        <p:spPr>
          <a:xfrm>
            <a:off x="532130" y="2036445"/>
            <a:ext cx="2563495" cy="219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zh-CN" sz="3600"/>
              <a:t>思考分享問題</a:t>
            </a:r>
            <a:endParaRPr sz="3600"/>
          </a:p>
        </p:txBody>
      </p:sp>
      <p:sp>
        <p:nvSpPr>
          <p:cNvPr id="300" name="Google Shape;300;p3"/>
          <p:cNvSpPr/>
          <p:nvPr/>
        </p:nvSpPr>
        <p:spPr>
          <a:xfrm>
            <a:off x="754380" y="4300855"/>
            <a:ext cx="2157095" cy="125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"/>
          <p:cNvSpPr/>
          <p:nvPr/>
        </p:nvSpPr>
        <p:spPr>
          <a:xfrm>
            <a:off x="1804670" y="945198"/>
            <a:ext cx="8893175" cy="4967605"/>
          </a:xfrm>
          <a:custGeom>
            <a:avLst/>
            <a:gdLst/>
            <a:ahLst/>
            <a:cxnLst/>
            <a:rect l="l" t="t" r="r" b="b"/>
            <a:pathLst>
              <a:path w="14004" h="7822" extrusionOk="0">
                <a:moveTo>
                  <a:pt x="5" y="1622"/>
                </a:moveTo>
                <a:lnTo>
                  <a:pt x="0" y="0"/>
                </a:lnTo>
                <a:lnTo>
                  <a:pt x="14004" y="0"/>
                </a:lnTo>
                <a:lnTo>
                  <a:pt x="14004" y="7822"/>
                </a:lnTo>
                <a:lnTo>
                  <a:pt x="0" y="7822"/>
                </a:lnTo>
                <a:lnTo>
                  <a:pt x="5" y="6212"/>
                </a:lnTo>
              </a:path>
            </a:pathLst>
          </a:custGeom>
          <a:noFill/>
          <a:ln w="19050" cap="flat" cmpd="sng">
            <a:solidFill>
              <a:schemeClr val="accen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20000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"/>
          <p:cNvSpPr txBox="1"/>
          <p:nvPr/>
        </p:nvSpPr>
        <p:spPr>
          <a:xfrm>
            <a:off x="3028950" y="1190625"/>
            <a:ext cx="7581900" cy="443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 i="0" u="none" strike="noStrike" cap="none" dirty="0">
                <a:solidFill>
                  <a:srgbClr val="974829"/>
                </a:solidFill>
                <a:latin typeface="KaiTi" panose="02010609060101010101" pitchFamily="49" charset="-122"/>
                <a:ea typeface="KaiTi" panose="02010609060101010101" pitchFamily="49" charset="-122"/>
                <a:sym typeface="Arial"/>
              </a:rPr>
              <a:t>你有無遇過</a:t>
            </a:r>
            <a:r>
              <a:rPr lang="zh-CN" altLang="en-US" sz="4000" b="1" i="0" u="none" strike="noStrike" cap="none" dirty="0">
                <a:solidFill>
                  <a:srgbClr val="974829"/>
                </a:solidFill>
                <a:latin typeface="KaiTi" panose="02010609060101010101" pitchFamily="49" charset="-122"/>
                <a:ea typeface="KaiTi" panose="02010609060101010101" pitchFamily="49" charset="-122"/>
                <a:sym typeface="Arial"/>
              </a:rPr>
              <a:t>白佔</a:t>
            </a:r>
            <a:r>
              <a:rPr lang="zh-CN" sz="4000" b="1" i="0" u="none" strike="noStrike" cap="none" dirty="0">
                <a:solidFill>
                  <a:srgbClr val="974829"/>
                </a:solidFill>
                <a:latin typeface="KaiTi" panose="02010609060101010101" pitchFamily="49" charset="-122"/>
                <a:ea typeface="KaiTi" panose="02010609060101010101" pitchFamily="49" charset="-122"/>
                <a:sym typeface="Arial"/>
              </a:rPr>
              <a:t>地土的人和事物？</a:t>
            </a:r>
            <a:endParaRPr sz="4000" b="1" i="0" u="none" strike="noStrike" cap="none" dirty="0">
              <a:solidFill>
                <a:srgbClr val="974829"/>
              </a:solidFill>
              <a:latin typeface="KaiTi" panose="02010609060101010101" pitchFamily="49" charset="-122"/>
              <a:ea typeface="KaiTi" panose="02010609060101010101" pitchFamily="49" charset="-122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"/>
          <p:cNvSpPr txBox="1"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zh-CN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路加福音13章1-9節</a:t>
            </a:r>
            <a:r>
              <a:rPr lang="zh-CN">
                <a:solidFill>
                  <a:srgbClr val="76A676"/>
                </a:solidFill>
                <a:latin typeface="Arial"/>
                <a:ea typeface="Arial"/>
                <a:cs typeface="Arial"/>
                <a:sym typeface="Arial"/>
              </a:rPr>
              <a:t> : 回應耶穌的呼召</a:t>
            </a:r>
            <a:endParaRPr>
              <a:solidFill>
                <a:srgbClr val="76A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/>
          <p:nvPr/>
        </p:nvSpPr>
        <p:spPr>
          <a:xfrm rot="10800000">
            <a:off x="608400" y="3216181"/>
            <a:ext cx="190843" cy="392337"/>
          </a:xfrm>
          <a:prstGeom prst="rtTriangle">
            <a:avLst/>
          </a:prstGeom>
          <a:solidFill>
            <a:srgbClr val="365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"/>
          <p:cNvSpPr/>
          <p:nvPr/>
        </p:nvSpPr>
        <p:spPr>
          <a:xfrm rot="10800000">
            <a:off x="6268233" y="3216181"/>
            <a:ext cx="190843" cy="392337"/>
          </a:xfrm>
          <a:prstGeom prst="rtTriangle">
            <a:avLst/>
          </a:prstGeom>
          <a:solidFill>
            <a:srgbClr val="365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"/>
          <p:cNvSpPr/>
          <p:nvPr/>
        </p:nvSpPr>
        <p:spPr>
          <a:xfrm>
            <a:off x="6093000" y="3215998"/>
            <a:ext cx="5152390" cy="1635760"/>
          </a:xfrm>
          <a:prstGeom prst="roundRect">
            <a:avLst>
              <a:gd name="adj" fmla="val 8073"/>
            </a:avLst>
          </a:prstGeom>
          <a:solidFill>
            <a:srgbClr val="FFFFFF"/>
          </a:solidFill>
          <a:ln w="9525" cap="flat" cmpd="sng">
            <a:solidFill>
              <a:srgbClr val="E1ECE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03200" dist="76200" dir="8100000" algn="tr" rotWithShape="0">
              <a:srgbClr val="527D55">
                <a:alpha val="20000"/>
              </a:srgbClr>
            </a:outerShdw>
          </a:effectLst>
        </p:spPr>
        <p:txBody>
          <a:bodyPr spcFirstLastPara="1" wrap="square" lIns="288000" tIns="180000" rIns="28800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i="0" u="none" strike="noStrike" cap="none" dirty="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 葡萄園裏無花果樹的比喻 </a:t>
            </a:r>
            <a:r>
              <a:rPr lang="en-US" altLang="zh-CN" sz="2400" b="1" i="0" u="none" strike="noStrike" cap="none" dirty="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				</a:t>
            </a:r>
            <a:r>
              <a:rPr lang="zh-CN" sz="2400" b="1" i="0" u="none" strike="noStrike" cap="none" dirty="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(6-9)</a:t>
            </a:r>
            <a:endParaRPr sz="2400" b="1" i="0" u="none" strike="noStrike" cap="none" dirty="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65882" y="2830096"/>
            <a:ext cx="5152627" cy="2160030"/>
          </a:xfrm>
          <a:prstGeom prst="roundRect">
            <a:avLst>
              <a:gd name="adj" fmla="val 8073"/>
            </a:avLst>
          </a:prstGeom>
          <a:solidFill>
            <a:srgbClr val="FFFFFF"/>
          </a:solidFill>
          <a:ln w="9525" cap="flat" cmpd="sng">
            <a:solidFill>
              <a:srgbClr val="E1ECE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03200" dist="76200" dir="8100000" algn="tr" rotWithShape="0">
              <a:srgbClr val="527D55">
                <a:alpha val="20000"/>
              </a:srgbClr>
            </a:outerShdw>
          </a:effectLst>
        </p:spPr>
        <p:txBody>
          <a:bodyPr spcFirstLastPara="1" wrap="square" lIns="288000" tIns="180000" rIns="288000" bIns="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i="0" u="none" strike="noStrike" cap="none" dirty="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 彼多拉殘酷死亡事件 (1-3)</a:t>
            </a:r>
            <a:endParaRPr sz="2400" b="1" i="0" u="none" strike="noStrike" cap="none" dirty="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i="0" u="none" strike="noStrike" cap="none" dirty="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 西羅亞樓倒塌事件 (4-5)</a:t>
            </a:r>
            <a:endParaRPr sz="2400" b="1" i="0" u="none" strike="noStrike" cap="none" dirty="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608400" y="2584982"/>
            <a:ext cx="3811352" cy="631017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9BBE9E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203200" dist="76200" dir="8100000" algn="tr" rotWithShape="0">
              <a:srgbClr val="527D55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275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兩個事件</a:t>
            </a:r>
            <a:endParaRPr sz="2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/>
          <p:nvPr/>
        </p:nvSpPr>
        <p:spPr>
          <a:xfrm>
            <a:off x="6093000" y="2584981"/>
            <a:ext cx="3811352" cy="631017"/>
          </a:xfrm>
          <a:prstGeom prst="round1Rect">
            <a:avLst>
              <a:gd name="adj" fmla="val 16667"/>
            </a:avLst>
          </a:prstGeom>
          <a:gradFill>
            <a:gsLst>
              <a:gs pos="0">
                <a:srgbClr val="9BBE9E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203200" dist="76200" dir="8100000" algn="tr" rotWithShape="0">
              <a:srgbClr val="527D55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275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一個寓言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"/>
          <p:cNvSpPr/>
          <p:nvPr/>
        </p:nvSpPr>
        <p:spPr>
          <a:xfrm rot="10800000">
            <a:off x="0" y="5480050"/>
            <a:ext cx="1412875" cy="137795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5" name="Google Shape;335;p6"/>
          <p:cNvSpPr txBox="1">
            <a:spLocks noGrp="1"/>
          </p:cNvSpPr>
          <p:nvPr>
            <p:ph type="body" idx="4294967295"/>
          </p:nvPr>
        </p:nvSpPr>
        <p:spPr>
          <a:xfrm>
            <a:off x="2047875" y="1724660"/>
            <a:ext cx="7292975" cy="4582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/>
          <a:p>
            <a:pPr marL="342900" lvl="0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endParaRPr sz="2800">
              <a:solidFill>
                <a:srgbClr val="36533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514350" lvl="0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</a:t>
            </a:r>
            <a:endParaRPr sz="2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514350" lvl="0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彼多拉殘酷死亡事件 (1-3)</a:t>
            </a:r>
            <a:endParaRPr sz="2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西羅亞樓倒塌事件 (4-5)</a:t>
            </a:r>
            <a:endParaRPr sz="2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zh-CN" sz="2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葡萄園裏無花果樹的比喻 (6-9)</a:t>
            </a:r>
            <a:endParaRPr sz="2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6" name="Google Shape;336;p6"/>
          <p:cNvSpPr/>
          <p:nvPr/>
        </p:nvSpPr>
        <p:spPr>
          <a:xfrm>
            <a:off x="1694815" y="814705"/>
            <a:ext cx="5817870" cy="7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339"/>
              </a:buClr>
              <a:buSzPts val="3500"/>
              <a:buFont typeface="Microsoft YaHei"/>
              <a:buNone/>
            </a:pPr>
            <a:r>
              <a:rPr lang="zh-CN" sz="3500" b="1" i="0" u="none" strike="noStrike" cap="none">
                <a:solidFill>
                  <a:srgbClr val="36533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分段(13: 1-9)</a:t>
            </a:r>
            <a:endParaRPr sz="3500" b="1" i="0" u="none" strike="noStrike" cap="none">
              <a:solidFill>
                <a:srgbClr val="36533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"/>
          <p:cNvSpPr/>
          <p:nvPr/>
        </p:nvSpPr>
        <p:spPr>
          <a:xfrm>
            <a:off x="970280" y="4918075"/>
            <a:ext cx="5377180" cy="1043305"/>
          </a:xfrm>
          <a:prstGeom prst="rect">
            <a:avLst/>
          </a:prstGeom>
          <a:solidFill>
            <a:srgbClr val="E1ECE2"/>
          </a:solidFill>
          <a:ln w="12700" cap="flat" cmpd="sng">
            <a:solidFill>
              <a:srgbClr val="C5DA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970280" y="2560320"/>
            <a:ext cx="5377180" cy="1043305"/>
          </a:xfrm>
          <a:prstGeom prst="rect">
            <a:avLst/>
          </a:prstGeom>
          <a:solidFill>
            <a:srgbClr val="E1ECE2"/>
          </a:solidFill>
          <a:ln w="12700" cap="flat" cmpd="sng">
            <a:solidFill>
              <a:srgbClr val="CEE0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970280" y="3782695"/>
            <a:ext cx="5377180" cy="285115"/>
          </a:xfrm>
          <a:prstGeom prst="rect">
            <a:avLst/>
          </a:prstGeom>
          <a:solidFill>
            <a:srgbClr val="E1DCBF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970280" y="1283970"/>
            <a:ext cx="5377180" cy="360680"/>
          </a:xfrm>
          <a:prstGeom prst="rect">
            <a:avLst/>
          </a:prstGeom>
          <a:solidFill>
            <a:srgbClr val="E1DCBF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 txBox="1"/>
          <p:nvPr/>
        </p:nvSpPr>
        <p:spPr>
          <a:xfrm>
            <a:off x="6481445" y="937895"/>
            <a:ext cx="5340985" cy="541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955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30202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於是祂説了這個比喻：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43865" marR="0" lvl="0" indent="457199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「有一個人把一棵無花果樹栽在自己的葡		萄園理。 他來到樹那理找</a:t>
            </a:r>
            <a:r>
              <a:rPr lang="zh-CN" sz="1600" b="0" i="0" u="none" strike="noStrike" cap="none" dirty="0">
                <a:solidFill>
                  <a:srgbClr val="0080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果子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，卻找</a:t>
            </a:r>
            <a:r>
              <a:rPr lang="zh-CN" sz="1600" b="0" i="0" u="none" strike="noStrike" cap="none" dirty="0">
                <a:solidFill>
                  <a:srgbClr val="D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到 。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            就對管園的説：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57225" marR="0" lvl="0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『看哪，這</a:t>
            </a:r>
            <a:r>
              <a:rPr lang="zh-CN" sz="1600" b="0" i="0" u="none" strike="noStrike" cap="none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三年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54050" marR="0" lvl="0" indent="457200" algn="l" rtl="0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我來到這棵無花果樹那裏找</a:t>
            </a:r>
            <a:r>
              <a:rPr lang="zh-CN" sz="1600" b="1" i="0" u="none" strike="noStrike" cap="none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果子</a:t>
            </a:r>
            <a:r>
              <a:rPr lang="zh-CN" sz="16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54050" marR="0" lvl="0" indent="457200" algn="l" rtl="0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卻找</a:t>
            </a:r>
            <a:r>
              <a:rPr lang="zh-CN" sz="1600" b="0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到，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869314" marR="0" lvl="0" indent="4572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把它</a:t>
            </a:r>
            <a:r>
              <a:rPr lang="zh-CN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砍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了吧!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869314" marR="0" lvl="0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何必白佔地土呢?」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            管園的回答説: 「主啊，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再留它</a:t>
            </a:r>
            <a:r>
              <a:rPr lang="zh-CN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一年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吧!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讓我在它四周鬆土、 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66750" marR="0" lvl="1" indent="4572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</a:t>
            </a:r>
            <a:r>
              <a:rPr lang="zh-CN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上糞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09550" marR="0" lvl="0" indent="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                    以後，若結</a:t>
            </a:r>
            <a:r>
              <a:rPr lang="zh-CN" sz="1600" b="0" i="0" u="none" strike="noStrike" cap="none" dirty="0">
                <a:solidFill>
                  <a:srgbClr val="0095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果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子便罷,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869314" marR="0" lvl="0" indent="457200" algn="l" rtl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B205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然，再把它砍了。」」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970280" y="820420"/>
            <a:ext cx="5265420" cy="5408930"/>
          </a:xfrm>
          <a:prstGeom prst="rect">
            <a:avLst/>
          </a:prstGeom>
          <a:noFill/>
          <a:ln w="9525" cap="flat" cmpd="sng">
            <a:solidFill>
              <a:srgbClr val="CEE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  正當那時,有人來告訴耶穌」	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有關彼拉多使加利利人的</a:t>
            </a:r>
            <a:r>
              <a:rPr lang="zh-CN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血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掺雜在他們</a:t>
            </a:r>
            <a:r>
              <a:rPr lang="zh-CN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祭物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中的事。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 	    祂回答：「你們以為這些加利利人~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比其他的加利利人~</a:t>
            </a:r>
            <a:r>
              <a:rPr lang="zh-CN" sz="1600" b="0" i="0" u="none" strike="noStrike" cap="none" dirty="0">
                <a:solidFill>
                  <a:srgbClr val="F968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更有罪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，才這様受害嗎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alt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我告訴你們</a:t>
            </a:r>
            <a:r>
              <a:rPr lang="en-US" altLang="zh-TW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</a:t>
            </a: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不是的</a:t>
            </a:r>
            <a:r>
              <a:rPr lang="en-US" altLang="zh-TW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</a:t>
            </a:r>
            <a:endParaRPr lang="zh-TW" altLang="en-US"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1" indent="457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你們若</a:t>
            </a:r>
            <a:r>
              <a:rPr lang="zh-TW" altLang="en-US" sz="16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</a:t>
            </a:r>
            <a:r>
              <a:rPr lang="zh-TW" altLang="en-US" sz="1600" b="0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悔改</a:t>
            </a: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lang="zh-TW" altLang="en-US"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1" indent="457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TW" altLang="en-US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</a:t>
            </a: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要如此</a:t>
            </a:r>
            <a:r>
              <a:rPr lang="zh-TW" altLang="en-US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滅亡</a:t>
            </a: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  <a:p>
            <a:pPr marL="12700" marR="0" lvl="0" indent="-127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altLang="zh-TW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</a:t>
            </a: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從前西羅亞樓倒塌了，壓</a:t>
            </a:r>
            <a:r>
              <a:rPr lang="zh-TW" altLang="en-US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死</a:t>
            </a:r>
            <a:r>
              <a:rPr lang="zh-TW" altLang="en-US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十八個人， </a:t>
            </a:r>
          </a:p>
          <a:p>
            <a:pPr marL="12700" marR="0" lvl="0" indent="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	你們以為那些人~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		比一切住在耶路撒冷的人~</a:t>
            </a:r>
            <a:r>
              <a:rPr lang="zh-CN" sz="1600" b="0" i="0" u="none" strike="noStrike" cap="none" dirty="0">
                <a:solidFill>
                  <a:srgbClr val="F968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更虧欠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嗎?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altLang="zh-CN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我告訴你們: 不是的! </a:t>
            </a:r>
            <a:endParaRPr lang="en-US" altLang="zh-CN"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en-US" alt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你們若不悔改，</a:t>
            </a:r>
            <a:endParaRPr lang="en-US" altLang="zh-CN"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en-US" altLang="zh-CN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CN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</a:t>
            </a:r>
            <a:r>
              <a:rPr lang="zh-CN" sz="1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要如此</a:t>
            </a:r>
            <a:r>
              <a:rPr lang="zh-CN" sz="1600" b="0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滅亡</a:t>
            </a:r>
            <a:r>
              <a:rPr lang="zh-CN" sz="1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endParaRPr sz="16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" name="Google Shape;324;p5"/>
          <p:cNvSpPr txBox="1"/>
          <p:nvPr/>
        </p:nvSpPr>
        <p:spPr>
          <a:xfrm>
            <a:off x="2466340" y="391795"/>
            <a:ext cx="7670165" cy="428625"/>
          </a:xfrm>
          <a:prstGeom prst="rect">
            <a:avLst/>
          </a:prstGeom>
          <a:solidFill>
            <a:schemeClr val="accent1">
              <a:alpha val="6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路加福音13:1-9 觀察、分段和理解</a:t>
            </a:r>
            <a:endParaRPr sz="20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445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25" name="Google Shape;325;p5"/>
          <p:cNvCxnSpPr/>
          <p:nvPr/>
        </p:nvCxnSpPr>
        <p:spPr>
          <a:xfrm>
            <a:off x="6543040" y="974725"/>
            <a:ext cx="20320" cy="5494020"/>
          </a:xfrm>
          <a:prstGeom prst="straightConnector1">
            <a:avLst/>
          </a:prstGeom>
          <a:noFill/>
          <a:ln w="28575" cap="flat" cmpd="sng">
            <a:solidFill>
              <a:srgbClr val="4A734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5"/>
          <p:cNvCxnSpPr/>
          <p:nvPr/>
        </p:nvCxnSpPr>
        <p:spPr>
          <a:xfrm>
            <a:off x="636270" y="3663315"/>
            <a:ext cx="5711190" cy="228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5"/>
          <p:cNvCxnSpPr/>
          <p:nvPr/>
        </p:nvCxnSpPr>
        <p:spPr>
          <a:xfrm rot="10800000" flipH="1">
            <a:off x="6625590" y="4194810"/>
            <a:ext cx="5071745" cy="101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8" name="Google Shape;328;p5"/>
          <p:cNvSpPr/>
          <p:nvPr/>
        </p:nvSpPr>
        <p:spPr>
          <a:xfrm>
            <a:off x="970280" y="1824990"/>
            <a:ext cx="5377180" cy="657225"/>
          </a:xfrm>
          <a:prstGeom prst="rect">
            <a:avLst/>
          </a:prstGeom>
          <a:solidFill>
            <a:schemeClr val="accent6">
              <a:alpha val="25882"/>
            </a:schemeClr>
          </a:solidFill>
          <a:ln w="12700" cap="flat" cmpd="sng">
            <a:solidFill>
              <a:srgbClr val="E5E4D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"/>
          <p:cNvSpPr/>
          <p:nvPr/>
        </p:nvSpPr>
        <p:spPr>
          <a:xfrm>
            <a:off x="970280" y="4164330"/>
            <a:ext cx="5377180" cy="657225"/>
          </a:xfrm>
          <a:prstGeom prst="rect">
            <a:avLst/>
          </a:prstGeom>
          <a:solidFill>
            <a:schemeClr val="accent6">
              <a:alpha val="25882"/>
            </a:schemeClr>
          </a:solidFill>
          <a:ln w="12700" cap="flat" cmpd="sng">
            <a:solidFill>
              <a:srgbClr val="E5E4D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"/>
          <p:cNvSpPr/>
          <p:nvPr/>
        </p:nvSpPr>
        <p:spPr>
          <a:xfrm rot="1920000">
            <a:off x="5640070" y="986790"/>
            <a:ext cx="912495" cy="738505"/>
          </a:xfrm>
          <a:prstGeom prst="bentArrow">
            <a:avLst>
              <a:gd name="adj1" fmla="val 25000"/>
              <a:gd name="adj2" fmla="val 14348"/>
              <a:gd name="adj3" fmla="val 25000"/>
              <a:gd name="adj4" fmla="val 43750"/>
            </a:avLst>
          </a:prstGeom>
          <a:solidFill>
            <a:srgbClr val="E5E4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571499" y="779780"/>
            <a:ext cx="5241925" cy="3507740"/>
          </a:xfrm>
          <a:prstGeom prst="rect">
            <a:avLst/>
          </a:prstGeom>
          <a:noFill/>
          <a:ln w="9525" cap="flat" cmpd="sng">
            <a:solidFill>
              <a:srgbClr val="527D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  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正當那時, 有人來告訴耶穌」	</a:t>
            </a:r>
            <a:endParaRPr sz="18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有關彼拉多使加利利人的</a:t>
            </a:r>
            <a:r>
              <a:rPr lang="zh-CN" sz="1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血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掺雜在他們</a:t>
            </a:r>
            <a:r>
              <a:rPr lang="zh-CN" sz="1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祭物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中的事。</a:t>
            </a:r>
            <a:endParaRPr sz="18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AutoNum type="arabicPlain" startAt="2"/>
            </a:pP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祂回答：「你們以為這些加利利人~</a:t>
            </a:r>
            <a:endParaRPr lang="en-US" altLang="zh-CN" sz="1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alt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比其他的加利利人~</a:t>
            </a:r>
            <a:r>
              <a:rPr lang="zh-CN" sz="1800" b="1" i="0" u="none" strike="noStrike" cap="none" dirty="0">
                <a:solidFill>
                  <a:srgbClr val="F968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更有罪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，才這様受害嗎？</a:t>
            </a:r>
            <a:endParaRPr lang="zh-TW" altLang="en-US" sz="18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AutoNum type="arabicPlain" startAt="3"/>
            </a:pPr>
            <a:r>
              <a:rPr lang="zh-TW" altLang="en-US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我告訴你們</a:t>
            </a:r>
            <a:r>
              <a:rPr lang="en-US" altLang="zh-TW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</a:t>
            </a:r>
            <a:r>
              <a:rPr lang="zh-TW" altLang="en-US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不是的</a:t>
            </a:r>
            <a:r>
              <a:rPr lang="en-US" altLang="zh-TW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</a:t>
            </a:r>
            <a:endParaRPr lang="en-US" altLang="zh-TW" sz="1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alt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你們若</a:t>
            </a:r>
            <a:r>
              <a:rPr lang="zh-CN" sz="1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</a:t>
            </a:r>
            <a:r>
              <a:rPr lang="zh-CN" sz="1800" b="1" i="0" u="none" strike="noStrike" cap="none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悔改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lang="en-US" altLang="zh-CN" sz="1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altLang="zh-CN" sz="1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CN" sz="1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要如此</a:t>
            </a:r>
            <a:r>
              <a:rPr lang="zh-CN" sz="1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滅亡</a:t>
            </a: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8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-127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zh-CN"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	</a:t>
            </a:r>
            <a:endParaRPr sz="16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2466340" y="258445"/>
            <a:ext cx="7670165" cy="428625"/>
          </a:xfrm>
          <a:prstGeom prst="rect">
            <a:avLst/>
          </a:prstGeom>
          <a:solidFill>
            <a:schemeClr val="accent1">
              <a:alpha val="6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事件一：</a:t>
            </a:r>
            <a:r>
              <a:rPr lang="zh-CN" sz="20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彼多拉殘酷死亡事件 (1-3)</a:t>
            </a:r>
            <a:endParaRPr sz="20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863600" y="4287520"/>
            <a:ext cx="4949825" cy="1938020"/>
          </a:xfrm>
          <a:prstGeom prst="rect">
            <a:avLst/>
          </a:prstGeom>
          <a:solidFill>
            <a:srgbClr val="F2F1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0" u="none" strike="noStrike" cap="none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彼多拉是誰？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彼拉多</a:t>
            </a:r>
            <a:r>
              <a:rPr lang="zh-CN" sz="1600">
                <a:solidFill>
                  <a:srgbClr val="527D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（Pontius Pilatus）</a:t>
            </a: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是羅馬帝國的猶太省總督。他不關心猶太人的信仰、只關心如何在平衡羅馬政權和對猶太人維穩中取得政治利益。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6577330" y="1089660"/>
            <a:ext cx="4860290" cy="51358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3174" y="232"/>
                </a:moveTo>
                <a:lnTo>
                  <a:pt x="-673" y="-7828"/>
                </a:lnTo>
                <a:lnTo>
                  <a:pt x="-23328" y="4652"/>
                </a:lnTo>
              </a:path>
            </a:pathLst>
          </a:custGeom>
          <a:solidFill>
            <a:srgbClr val="F2F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 b="1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彼拉多屠殺（背景）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以下是相關且升級的幾件事：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- 將羅馬多神教軍旗帶入耶路撒冷，引發唯神教猶太  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人抗議。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- 動用聖殿財富建造引水渠，導致血腥鎮壓反對的猶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太人。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- 可能認為這些加利利人是政治上的威脅，尤其是在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祭司和宗教活動期間，許多猶太人可能會聚集在一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起，討論或表達對羅馬統治的不滿。羅馬當局非常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警惕可能的反叛行為，所以為了防止任何可能的動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亂，彼拉多可能採取了過度的武力。在聖殿鎮壓加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獻祭的加利利人，血與祭物混在一起，褻瀆了儀式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7D55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  的神聖。</a:t>
            </a:r>
            <a:endParaRPr sz="16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9779000" y="66040"/>
            <a:ext cx="1841500" cy="1649730"/>
          </a:xfrm>
          <a:prstGeom prst="irregularSeal2">
            <a:avLst/>
          </a:prstGeom>
          <a:solidFill>
            <a:srgbClr val="E1D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人禍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/>
          <p:nvPr/>
        </p:nvSpPr>
        <p:spPr>
          <a:xfrm>
            <a:off x="1052195" y="1283970"/>
            <a:ext cx="4653915" cy="380365"/>
          </a:xfrm>
          <a:prstGeom prst="rect">
            <a:avLst/>
          </a:prstGeom>
          <a:solidFill>
            <a:srgbClr val="E1DCBF">
              <a:alpha val="25882"/>
            </a:srgbClr>
          </a:solidFill>
          <a:ln w="12700" cap="flat" cmpd="sng">
            <a:solidFill>
              <a:srgbClr val="B1A3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 txBox="1"/>
          <p:nvPr/>
        </p:nvSpPr>
        <p:spPr>
          <a:xfrm>
            <a:off x="830580" y="1614488"/>
            <a:ext cx="5265421" cy="3629024"/>
          </a:xfrm>
          <a:prstGeom prst="rect">
            <a:avLst/>
          </a:prstGeom>
          <a:noFill/>
          <a:ln w="9525" cap="flat" cmpd="sng">
            <a:solidFill>
              <a:srgbClr val="527D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 txBox="1"/>
          <p:nvPr/>
        </p:nvSpPr>
        <p:spPr>
          <a:xfrm>
            <a:off x="762000" y="-608330"/>
            <a:ext cx="5334000" cy="63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-127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-127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-127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-127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-127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-12700" algn="l" rtl="0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CN" sz="16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	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從前西羅亞樓倒塌了，壓</a:t>
            </a:r>
            <a:r>
              <a:rPr lang="zh-CN" sz="18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死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十八個人， 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4572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	你們以為那些人~	比一切住在耶路撒冷的</a:t>
            </a:r>
            <a:r>
              <a:rPr lang="en-US" alt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人~</a:t>
            </a:r>
            <a:r>
              <a:rPr lang="zh-CN" sz="1800" b="1" dirty="0">
                <a:solidFill>
                  <a:srgbClr val="F968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更虧欠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嗎?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endParaRPr lang="en-US" altLang="zh-CN" sz="16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endParaRPr lang="en-US" altLang="zh-CN"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icrosoft JhengHei"/>
              <a:buNone/>
            </a:pPr>
            <a:r>
              <a:rPr lang="zh-CN" sz="16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altLang="zh-CN" sz="16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CN" sz="16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lang="zh-CN" sz="1800" b="1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我告訴你們: 不是的! </a:t>
            </a:r>
            <a:endParaRPr sz="1800" b="1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35000" marR="0" lvl="1" indent="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CN" sz="1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你們若不悔改，</a:t>
            </a:r>
            <a:endParaRPr sz="18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41350" marR="0" lvl="1" indent="457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CN" sz="1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</a:t>
            </a:r>
            <a:r>
              <a:rPr lang="zh-CN" sz="1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要如此</a:t>
            </a:r>
            <a:r>
              <a:rPr lang="zh-CN" sz="1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滅亡</a:t>
            </a:r>
            <a:r>
              <a:rPr lang="zh-CN" sz="1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endParaRPr sz="18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970279" y="3649345"/>
            <a:ext cx="5377180" cy="285115"/>
          </a:xfrm>
          <a:prstGeom prst="rect">
            <a:avLst/>
          </a:prstGeom>
          <a:solidFill>
            <a:srgbClr val="E1DCBF">
              <a:alpha val="25882"/>
            </a:srgbClr>
          </a:solidFill>
          <a:ln w="12700" cap="flat" cmpd="sng">
            <a:solidFill>
              <a:srgbClr val="B1A3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2466340" y="391795"/>
            <a:ext cx="7670165" cy="428625"/>
          </a:xfrm>
          <a:prstGeom prst="rect">
            <a:avLst/>
          </a:prstGeom>
          <a:solidFill>
            <a:schemeClr val="accent1">
              <a:alpha val="6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事件二：</a:t>
            </a:r>
            <a:r>
              <a:rPr lang="zh-CN" sz="20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西羅亞樓倒塌事件 (4-5)</a:t>
            </a:r>
            <a:endParaRPr sz="20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445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6" name="Google Shape;356;p8"/>
          <p:cNvSpPr/>
          <p:nvPr/>
        </p:nvSpPr>
        <p:spPr>
          <a:xfrm rot="480000">
            <a:off x="6886575" y="2437765"/>
            <a:ext cx="3696970" cy="1878965"/>
          </a:xfrm>
          <a:prstGeom prst="wedgeEllipseCallout">
            <a:avLst>
              <a:gd name="adj1" fmla="val -56970"/>
              <a:gd name="adj2" fmla="val 39454"/>
            </a:avLst>
          </a:prstGeom>
          <a:solidFill>
            <a:srgbClr val="F2F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527D55"/>
                </a:solidFill>
                <a:latin typeface="Arial"/>
                <a:ea typeface="Arial"/>
                <a:cs typeface="Arial"/>
                <a:sym typeface="Arial"/>
              </a:rPr>
              <a:t>背景資料不詳</a:t>
            </a:r>
            <a:endParaRPr sz="1800">
              <a:solidFill>
                <a:srgbClr val="527D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9779000" y="66040"/>
            <a:ext cx="1841500" cy="1649730"/>
          </a:xfrm>
          <a:prstGeom prst="irregularSeal2">
            <a:avLst/>
          </a:prstGeom>
          <a:solidFill>
            <a:srgbClr val="E1D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天災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"/>
          <p:cNvSpPr/>
          <p:nvPr/>
        </p:nvSpPr>
        <p:spPr>
          <a:xfrm>
            <a:off x="9727092" y="-51"/>
            <a:ext cx="2464998" cy="2403231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3" name="Google Shape;363;p9"/>
          <p:cNvSpPr/>
          <p:nvPr/>
        </p:nvSpPr>
        <p:spPr>
          <a:xfrm rot="10800000">
            <a:off x="0" y="5480050"/>
            <a:ext cx="1412875" cy="137795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EAEBDE">
                  <a:alpha val="9803"/>
                </a:srgbClr>
              </a:gs>
              <a:gs pos="100000">
                <a:srgbClr val="5C5F4C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4" name="Google Shape;364;p9"/>
          <p:cNvSpPr txBox="1">
            <a:spLocks noGrp="1"/>
          </p:cNvSpPr>
          <p:nvPr>
            <p:ph type="body" idx="4294967295"/>
          </p:nvPr>
        </p:nvSpPr>
        <p:spPr>
          <a:xfrm>
            <a:off x="661035" y="1485899"/>
            <a:ext cx="11149965" cy="4819651"/>
          </a:xfrm>
          <a:prstGeom prst="rect">
            <a:avLst/>
          </a:prstGeom>
          <a:solidFill>
            <a:srgbClr val="C5DAC7"/>
          </a:solidFill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zh-CN" sz="3600" b="1" dirty="0"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zh-CN" sz="2400" b="1" u="sng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V1-5</a:t>
            </a:r>
            <a:endParaRPr sz="2400" b="1" u="sng" dirty="0">
              <a:solidFill>
                <a:srgbClr val="9D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r>
              <a:rPr 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zh-CN" sz="2400" b="1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耶稣在什麼的場景下說這比喻？</a:t>
            </a:r>
            <a:endParaRPr sz="2400" b="1" dirty="0">
              <a:solidFill>
                <a:srgbClr val="974829"/>
              </a:solidFill>
              <a:latin typeface="KaiTi" panose="02010609060101010101" pitchFamily="49" charset="-122"/>
              <a:ea typeface="KaiTi" panose="02010609060101010101" pitchFamily="49" charset="-122"/>
              <a:cs typeface="Microsoft JhengHei"/>
              <a:sym typeface="Microsoft JhengHei"/>
            </a:endParaRPr>
          </a:p>
          <a:p>
            <a:pPr marL="457200" lvl="1" indent="0">
              <a:buClr>
                <a:srgbClr val="9D3232"/>
              </a:buClr>
              <a:buSzPts val="2000"/>
              <a:buNone/>
            </a:pPr>
            <a:r>
              <a:rPr 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zh-CN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按耶穌的回答，和當時猶太人的文化和思想，你認為在埸的人對此事件有什麼看法？</a:t>
            </a:r>
            <a:endParaRPr lang="en-US" sz="2400" b="1" kern="100" dirty="0">
              <a:solidFill>
                <a:srgbClr val="974829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45720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Microsoft JhengHei"/>
                <a:cs typeface="Times New Roman"/>
                <a:sym typeface="Times New Roman"/>
              </a:rPr>
              <a:t>3	</a:t>
            </a:r>
            <a:r>
              <a:rPr lang="zh-CN" sz="2400" b="1" dirty="0">
                <a:solidFill>
                  <a:srgbClr val="974829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Microsoft JhengHei"/>
              </a:rPr>
              <a:t>耶穌所回應的說話是一樣的，這到底有什麽用意呢？</a:t>
            </a:r>
            <a:endParaRPr sz="2400" b="1" dirty="0">
              <a:solidFill>
                <a:srgbClr val="974829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Microsoft JhengHei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4	</a:t>
            </a:r>
            <a:r>
              <a:rPr lang="zh-CN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耶穌告訴當時的聽眾</a:t>
            </a:r>
            <a:r>
              <a:rPr lang="en-US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:</a:t>
            </a:r>
          </a:p>
          <a:p>
            <a:pPr marL="0" marR="0">
              <a:lnSpc>
                <a:spcPct val="150000"/>
              </a:lnSpc>
              <a:buNone/>
            </a:pPr>
            <a:r>
              <a:rPr lang="en-US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           a. </a:t>
            </a:r>
            <a:r>
              <a:rPr lang="zh-CN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什麼人會滅亡</a:t>
            </a:r>
            <a:r>
              <a:rPr lang="en-US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(</a:t>
            </a:r>
            <a:r>
              <a:rPr lang="zh-CN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誰人有罪</a:t>
            </a:r>
            <a:r>
              <a:rPr lang="en-US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？</a:t>
            </a:r>
            <a:endParaRPr lang="en-US" sz="2400" b="1" kern="100" dirty="0">
              <a:solidFill>
                <a:srgbClr val="974829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buNone/>
            </a:pPr>
            <a:r>
              <a:rPr lang="en-US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           b. </a:t>
            </a:r>
            <a:r>
              <a:rPr lang="zh-CN" sz="2400" b="1" kern="100" dirty="0">
                <a:solidFill>
                  <a:srgbClr val="97482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什麼人要悔改？</a:t>
            </a:r>
            <a:endParaRPr lang="en-US" sz="2400" b="1" kern="100" dirty="0">
              <a:solidFill>
                <a:srgbClr val="974829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lvl="0" indent="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9D3232"/>
              </a:buClr>
              <a:buSzPts val="2000"/>
              <a:buNone/>
            </a:pPr>
            <a:endParaRPr sz="2000" b="1" dirty="0">
              <a:solidFill>
                <a:srgbClr val="9D323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2238375" y="429895"/>
            <a:ext cx="7715250" cy="73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3232"/>
              </a:buClr>
              <a:buSzPts val="3500"/>
              <a:buFont typeface="Microsoft YaHei"/>
              <a:buNone/>
            </a:pPr>
            <a:r>
              <a:rPr lang="zh-CN" sz="3500" b="1" dirty="0">
                <a:solidFill>
                  <a:srgbClr val="9D323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兩個事件 觀察與理解問題</a:t>
            </a:r>
            <a:endParaRPr sz="3500" b="1" dirty="0">
              <a:solidFill>
                <a:srgbClr val="9D323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新拟态简约风办公模板">
  <a:themeElements>
    <a:clrScheme name="">
      <a:dk1>
        <a:srgbClr val="000000"/>
      </a:dk1>
      <a:lt1>
        <a:srgbClr val="FFFFFF"/>
      </a:lt1>
      <a:dk2>
        <a:srgbClr val="3B3127"/>
      </a:dk2>
      <a:lt2>
        <a:srgbClr val="F7F5F3"/>
      </a:lt2>
      <a:accent1>
        <a:srgbClr val="77624E"/>
      </a:accent1>
      <a:accent2>
        <a:srgbClr val="776C4E"/>
      </a:accent2>
      <a:accent3>
        <a:srgbClr val="717752"/>
      </a:accent3>
      <a:accent4>
        <a:srgbClr val="50664A"/>
      </a:accent4>
      <a:accent5>
        <a:srgbClr val="548D70"/>
      </a:accent5>
      <a:accent6>
        <a:srgbClr val="378D8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1772</Words>
  <Application>Microsoft Office PowerPoint</Application>
  <PresentationFormat>Widescreen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BiauKai</vt:lpstr>
      <vt:lpstr>KaiTi</vt:lpstr>
      <vt:lpstr>Liberation Serif</vt:lpstr>
      <vt:lpstr>Microsoft JhengHei</vt:lpstr>
      <vt:lpstr>Microsoft YaHei</vt:lpstr>
      <vt:lpstr>Microsoft YaHei</vt:lpstr>
      <vt:lpstr>Arial</vt:lpstr>
      <vt:lpstr>Calibri</vt:lpstr>
      <vt:lpstr>Times New Roman</vt:lpstr>
      <vt:lpstr>1_新拟态简约风办公模板</vt:lpstr>
      <vt:lpstr>2_Office 主题​​</vt:lpstr>
      <vt:lpstr>PowerPoint Presentation</vt:lpstr>
      <vt:lpstr>歸納式查考聖經 Inductive Bible Study</vt:lpstr>
      <vt:lpstr>思考分享問題</vt:lpstr>
      <vt:lpstr>路加福音13章1-9節 : 回應耶穌的呼召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Monita Fung</cp:lastModifiedBy>
  <cp:revision>15</cp:revision>
  <dcterms:created xsi:type="dcterms:W3CDTF">2019-06-19T02:08:00Z</dcterms:created>
  <dcterms:modified xsi:type="dcterms:W3CDTF">2025-03-24T05:21:25Z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8EA2050A85134FE5B34571E11D1059CF_13</vt:lpwstr>
  </property>
</Properties>
</file>