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6"/>
  </p:notesMasterIdLst>
  <p:sldIdLst>
    <p:sldId id="261" r:id="rId2"/>
    <p:sldId id="268" r:id="rId3"/>
    <p:sldId id="257" r:id="rId4"/>
    <p:sldId id="270" r:id="rId5"/>
    <p:sldId id="267" r:id="rId6"/>
    <p:sldId id="265" r:id="rId7"/>
    <p:sldId id="272" r:id="rId8"/>
    <p:sldId id="269" r:id="rId9"/>
    <p:sldId id="273" r:id="rId10"/>
    <p:sldId id="271" r:id="rId11"/>
    <p:sldId id="274" r:id="rId12"/>
    <p:sldId id="259" r:id="rId13"/>
    <p:sldId id="260" r:id="rId14"/>
    <p:sldId id="275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124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8AC18-442C-F444-BA08-2C4CD29DD760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C7887-4FF3-3E4F-B5F0-99778E297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3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C7887-4FF3-3E4F-B5F0-99778E2970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350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請解釋一下當時分家業的意思</a:t>
            </a:r>
            <a:r>
              <a:rPr lang="zh-TW" altLang="en-US" dirty="0"/>
              <a:t>，</a:t>
            </a:r>
            <a:r>
              <a:rPr lang="en-CA" altLang="en-CA" dirty="0" err="1"/>
              <a:t>並鄰居的看法</a:t>
            </a:r>
            <a:r>
              <a:rPr lang="zh-TW" altLang="en-US" dirty="0"/>
              <a:t>。。。。。</a:t>
            </a:r>
            <a:r>
              <a:rPr lang="en-CA" altLang="zh-TW" dirty="0"/>
              <a:t>,</a:t>
            </a:r>
            <a:r>
              <a:rPr lang="zh-TW" altLang="en-CA" dirty="0"/>
              <a:t>父親對兒子的愛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C7887-4FF3-3E4F-B5F0-99778E2970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69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講解一下豬對猶太人的侮辱 (申14-7) </a:t>
            </a:r>
            <a:r>
              <a:rPr lang="en-US" dirty="0" err="1"/>
              <a:t>不㵖的食物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C7887-4FF3-3E4F-B5F0-99778E2970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48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67E83B-72E7-0BBA-E1F4-B21DCADD60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C191B52-1162-6C92-6695-387B490002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12E143-D482-D44D-90E9-12EF2432BF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講解一下豬對猶太人的侮辱 (申14-7) </a:t>
            </a:r>
            <a:r>
              <a:rPr lang="en-US" dirty="0" err="1"/>
              <a:t>不㵖的食物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0A57D-4F9D-3D3B-38C2-8DB25BAD06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C7887-4FF3-3E4F-B5F0-99778E2970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45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父親的愛.原諒,體恤,為小兒子在眾人前建立威信</a:t>
            </a:r>
            <a:r>
              <a:rPr lang="mr-IN" dirty="0"/>
              <a:t>……</a:t>
            </a:r>
            <a:r>
              <a:rPr lang="en-CA" dirty="0"/>
              <a:t>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C7887-4FF3-3E4F-B5F0-99778E2970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78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1BAB27-0119-347A-92B1-581EF4A072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1DE1727-4BDA-D1B7-37E7-C780BC92AE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C17D278-74DD-6E1E-8EE3-FFC9C8E7DB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父親的愛.原諒,體恤,為小兒子在眾人前建立威信</a:t>
            </a:r>
            <a:r>
              <a:rPr lang="mr-IN" dirty="0"/>
              <a:t>……</a:t>
            </a:r>
            <a:r>
              <a:rPr lang="en-CA" dirty="0"/>
              <a:t>..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305B3-27C2-C5DC-C4D8-0F27BA7354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C7887-4FF3-3E4F-B5F0-99778E2970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69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大兒子己分得家產,為何認為自己是服事父親</a:t>
            </a:r>
            <a:r>
              <a:rPr lang="en-US" dirty="0"/>
              <a:t>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C7887-4FF3-3E4F-B5F0-99778E2970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74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AE2A23-8313-B94D-4838-4AD4C07453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F0593F6-7275-8E12-D644-02340C7F11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3B84423-022B-3436-F662-1FD08E8AD3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大兒子己分得家產,為何認為自己是服事父親</a:t>
            </a:r>
            <a:r>
              <a:rPr lang="en-US" dirty="0"/>
              <a:t>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1FE629-1ADC-4CF0-DEF8-B530432573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C7887-4FF3-3E4F-B5F0-99778E2970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621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強調留白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C7887-4FF3-3E4F-B5F0-99778E2970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79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CA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CA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CA"/>
              <a:t>Click to edit Master text styles</a:t>
            </a:r>
          </a:p>
          <a:p>
            <a:pPr lvl="1" eaLnBrk="1" latinLnBrk="0" hangingPunct="1"/>
            <a:r>
              <a:rPr lang="en-CA"/>
              <a:t>Second level</a:t>
            </a:r>
          </a:p>
          <a:p>
            <a:pPr lvl="2" eaLnBrk="1" latinLnBrk="0" hangingPunct="1"/>
            <a:r>
              <a:rPr lang="en-CA"/>
              <a:t>Third level</a:t>
            </a:r>
          </a:p>
          <a:p>
            <a:pPr lvl="3" eaLnBrk="1" latinLnBrk="0" hangingPunct="1"/>
            <a:r>
              <a:rPr lang="en-CA"/>
              <a:t>Fourth level</a:t>
            </a:r>
          </a:p>
          <a:p>
            <a:pPr lvl="4" eaLnBrk="1" latinLnBrk="0" hangingPunct="1"/>
            <a:r>
              <a:rPr lang="en-CA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CA"/>
              <a:t>Click to edit Master text styles</a:t>
            </a:r>
          </a:p>
          <a:p>
            <a:pPr lvl="1" eaLnBrk="1" latinLnBrk="0" hangingPunct="1"/>
            <a:r>
              <a:rPr lang="en-CA"/>
              <a:t>Second level</a:t>
            </a:r>
          </a:p>
          <a:p>
            <a:pPr lvl="2" eaLnBrk="1" latinLnBrk="0" hangingPunct="1"/>
            <a:r>
              <a:rPr lang="en-CA"/>
              <a:t>Third level</a:t>
            </a:r>
          </a:p>
          <a:p>
            <a:pPr lvl="3" eaLnBrk="1" latinLnBrk="0" hangingPunct="1"/>
            <a:r>
              <a:rPr lang="en-CA"/>
              <a:t>Fourth level</a:t>
            </a:r>
          </a:p>
          <a:p>
            <a:pPr lvl="4" eaLnBrk="1" latinLnBrk="0" hangingPunct="1"/>
            <a:r>
              <a:rPr lang="en-CA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CA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CA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CA"/>
              <a:t>Click to edit Master text styles</a:t>
            </a:r>
          </a:p>
          <a:p>
            <a:pPr lvl="1" eaLnBrk="1" latinLnBrk="0" hangingPunct="1"/>
            <a:r>
              <a:rPr lang="en-CA"/>
              <a:t>Second level</a:t>
            </a:r>
          </a:p>
          <a:p>
            <a:pPr lvl="2" eaLnBrk="1" latinLnBrk="0" hangingPunct="1"/>
            <a:r>
              <a:rPr lang="en-CA"/>
              <a:t>Third level</a:t>
            </a:r>
          </a:p>
          <a:p>
            <a:pPr lvl="3" eaLnBrk="1" latinLnBrk="0" hangingPunct="1"/>
            <a:r>
              <a:rPr lang="en-CA"/>
              <a:t>Fourth level</a:t>
            </a:r>
          </a:p>
          <a:p>
            <a:pPr lvl="4" eaLnBrk="1" latinLnBrk="0" hangingPunct="1"/>
            <a:r>
              <a:rPr lang="en-CA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CA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CA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CA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D723D7E-604E-4858-88E0-9D700C3C33F7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CA"/>
              <a:t>Click to edit Master text styles</a:t>
            </a:r>
          </a:p>
          <a:p>
            <a:pPr lvl="1" eaLnBrk="1" latinLnBrk="0" hangingPunct="1"/>
            <a:r>
              <a:rPr lang="en-CA"/>
              <a:t>Second level</a:t>
            </a:r>
          </a:p>
          <a:p>
            <a:pPr lvl="2" eaLnBrk="1" latinLnBrk="0" hangingPunct="1"/>
            <a:r>
              <a:rPr lang="en-CA"/>
              <a:t>Third level</a:t>
            </a:r>
          </a:p>
          <a:p>
            <a:pPr lvl="3" eaLnBrk="1" latinLnBrk="0" hangingPunct="1"/>
            <a:r>
              <a:rPr lang="en-CA"/>
              <a:t>Fourth level</a:t>
            </a:r>
          </a:p>
          <a:p>
            <a:pPr lvl="4" eaLnBrk="1" latinLnBrk="0" hangingPunct="1"/>
            <a:r>
              <a:rPr lang="en-CA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CA"/>
              <a:t>Click to edit Master text styles</a:t>
            </a:r>
          </a:p>
          <a:p>
            <a:pPr lvl="1" eaLnBrk="1" latinLnBrk="0" hangingPunct="1"/>
            <a:r>
              <a:rPr lang="en-CA"/>
              <a:t>Second level</a:t>
            </a:r>
          </a:p>
          <a:p>
            <a:pPr lvl="2" eaLnBrk="1" latinLnBrk="0" hangingPunct="1"/>
            <a:r>
              <a:rPr lang="en-CA"/>
              <a:t>Third level</a:t>
            </a:r>
          </a:p>
          <a:p>
            <a:pPr lvl="3" eaLnBrk="1" latinLnBrk="0" hangingPunct="1"/>
            <a:r>
              <a:rPr lang="en-CA"/>
              <a:t>Fourth level</a:t>
            </a:r>
          </a:p>
          <a:p>
            <a:pPr lvl="4" eaLnBrk="1" latinLnBrk="0" hangingPunct="1"/>
            <a:r>
              <a:rPr lang="en-CA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CA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CA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CA"/>
              <a:t>Click to edit Master text styles</a:t>
            </a:r>
          </a:p>
          <a:p>
            <a:pPr lvl="1" eaLnBrk="1" latinLnBrk="0" hangingPunct="1"/>
            <a:r>
              <a:rPr lang="en-CA"/>
              <a:t>Second level</a:t>
            </a:r>
          </a:p>
          <a:p>
            <a:pPr lvl="2" eaLnBrk="1" latinLnBrk="0" hangingPunct="1"/>
            <a:r>
              <a:rPr lang="en-CA"/>
              <a:t>Third level</a:t>
            </a:r>
          </a:p>
          <a:p>
            <a:pPr lvl="3" eaLnBrk="1" latinLnBrk="0" hangingPunct="1"/>
            <a:r>
              <a:rPr lang="en-CA"/>
              <a:t>Fourth level</a:t>
            </a:r>
          </a:p>
          <a:p>
            <a:pPr lvl="4" eaLnBrk="1" latinLnBrk="0" hangingPunct="1"/>
            <a:r>
              <a:rPr lang="en-CA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CA"/>
              <a:t>Click to edit Master text styles</a:t>
            </a:r>
          </a:p>
          <a:p>
            <a:pPr lvl="1" eaLnBrk="1" latinLnBrk="0" hangingPunct="1"/>
            <a:r>
              <a:rPr lang="en-CA"/>
              <a:t>Second level</a:t>
            </a:r>
          </a:p>
          <a:p>
            <a:pPr lvl="2" eaLnBrk="1" latinLnBrk="0" hangingPunct="1"/>
            <a:r>
              <a:rPr lang="en-CA"/>
              <a:t>Third level</a:t>
            </a:r>
          </a:p>
          <a:p>
            <a:pPr lvl="3" eaLnBrk="1" latinLnBrk="0" hangingPunct="1"/>
            <a:r>
              <a:rPr lang="en-CA"/>
              <a:t>Fourth level</a:t>
            </a:r>
          </a:p>
          <a:p>
            <a:pPr lvl="4" eaLnBrk="1" latinLnBrk="0" hangingPunct="1"/>
            <a:r>
              <a:rPr lang="en-CA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CA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CA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CA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CA"/>
              <a:t>Click to edit Master text styles</a:t>
            </a:r>
          </a:p>
          <a:p>
            <a:pPr lvl="1" eaLnBrk="1" latinLnBrk="0" hangingPunct="1"/>
            <a:r>
              <a:rPr lang="en-CA"/>
              <a:t>Second level</a:t>
            </a:r>
          </a:p>
          <a:p>
            <a:pPr lvl="2" eaLnBrk="1" latinLnBrk="0" hangingPunct="1"/>
            <a:r>
              <a:rPr lang="en-CA"/>
              <a:t>Third level</a:t>
            </a:r>
          </a:p>
          <a:p>
            <a:pPr lvl="3" eaLnBrk="1" latinLnBrk="0" hangingPunct="1"/>
            <a:r>
              <a:rPr lang="en-CA"/>
              <a:t>Fourth level</a:t>
            </a:r>
          </a:p>
          <a:p>
            <a:pPr lvl="4" eaLnBrk="1" latinLnBrk="0" hangingPunct="1"/>
            <a:r>
              <a:rPr lang="en-CA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CA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CA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CA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D723D7E-604E-4858-88E0-9D700C3C33F7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D723D7E-604E-4858-88E0-9D700C3C33F7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CA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CA"/>
              <a:t>Click to edit Master text styles</a:t>
            </a:r>
          </a:p>
          <a:p>
            <a:pPr lvl="1" eaLnBrk="1" latinLnBrk="0" hangingPunct="1"/>
            <a:r>
              <a:rPr kumimoji="0" lang="en-CA"/>
              <a:t>Second level</a:t>
            </a:r>
          </a:p>
          <a:p>
            <a:pPr lvl="2" eaLnBrk="1" latinLnBrk="0" hangingPunct="1"/>
            <a:r>
              <a:rPr kumimoji="0" lang="en-CA"/>
              <a:t>Third level</a:t>
            </a:r>
          </a:p>
          <a:p>
            <a:pPr lvl="3" eaLnBrk="1" latinLnBrk="0" hangingPunct="1"/>
            <a:r>
              <a:rPr kumimoji="0" lang="en-CA"/>
              <a:t>Fourth level</a:t>
            </a:r>
          </a:p>
          <a:p>
            <a:pPr lvl="4" eaLnBrk="1" latinLnBrk="0" hangingPunct="1"/>
            <a:r>
              <a:rPr kumimoji="0" lang="en-CA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cnbible.com/luke/15-30.htm" TargetMode="External"/><Relationship Id="rId3" Type="http://schemas.openxmlformats.org/officeDocument/2006/relationships/hyperlink" Target="https://cnbible.com/luke/15-25.htm" TargetMode="External"/><Relationship Id="rId7" Type="http://schemas.openxmlformats.org/officeDocument/2006/relationships/hyperlink" Target="https://cnbible.com/luke/15-29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luke/15-28.htm" TargetMode="External"/><Relationship Id="rId5" Type="http://schemas.openxmlformats.org/officeDocument/2006/relationships/hyperlink" Target="https://cnbible.com/luke/15-27.htm" TargetMode="External"/><Relationship Id="rId10" Type="http://schemas.openxmlformats.org/officeDocument/2006/relationships/hyperlink" Target="https://cnbible.com/luke/15-32.htm" TargetMode="External"/><Relationship Id="rId4" Type="http://schemas.openxmlformats.org/officeDocument/2006/relationships/hyperlink" Target="https://cnbible.com/luke/15-26.htm" TargetMode="External"/><Relationship Id="rId9" Type="http://schemas.openxmlformats.org/officeDocument/2006/relationships/hyperlink" Target="https://cnbible.com/luke/15-31.ht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cnbible.com/luke/15-18.htm" TargetMode="External"/><Relationship Id="rId3" Type="http://schemas.openxmlformats.org/officeDocument/2006/relationships/hyperlink" Target="https://cnbible.com/luke/15-13.htm" TargetMode="External"/><Relationship Id="rId7" Type="http://schemas.openxmlformats.org/officeDocument/2006/relationships/hyperlink" Target="https://cnbible.com/luke/15-17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luke/15-16.htm" TargetMode="External"/><Relationship Id="rId5" Type="http://schemas.openxmlformats.org/officeDocument/2006/relationships/hyperlink" Target="https://cnbible.com/luke/15-15.htm" TargetMode="External"/><Relationship Id="rId10" Type="http://schemas.openxmlformats.org/officeDocument/2006/relationships/hyperlink" Target="https://cnbible.com/luke/15-20.htm" TargetMode="External"/><Relationship Id="rId4" Type="http://schemas.openxmlformats.org/officeDocument/2006/relationships/hyperlink" Target="https://cnbible.com/luke/15-14.htm" TargetMode="External"/><Relationship Id="rId9" Type="http://schemas.openxmlformats.org/officeDocument/2006/relationships/hyperlink" Target="https://cnbible.com/luke/15-19.htm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luke/15-20.htm" TargetMode="External"/><Relationship Id="rId7" Type="http://schemas.openxmlformats.org/officeDocument/2006/relationships/hyperlink" Target="https://cnbible.com/luke/15-24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luke/15-23.htm" TargetMode="External"/><Relationship Id="rId5" Type="http://schemas.openxmlformats.org/officeDocument/2006/relationships/hyperlink" Target="https://cnbible.com/luke/15-22.htm" TargetMode="External"/><Relationship Id="rId4" Type="http://schemas.openxmlformats.org/officeDocument/2006/relationships/hyperlink" Target="https://cnbible.com/luke/15-21.ht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zh-CHT" altLang="en-US" sz="5400" dirty="0">
                <a:latin typeface="BiauKai"/>
                <a:ea typeface="BiauKai"/>
                <a:cs typeface="BiauKai"/>
              </a:rPr>
              <a:t>請分享一個你</a:t>
            </a:r>
            <a:r>
              <a:rPr lang="zh-CHT" altLang="en-CA" sz="5400" dirty="0">
                <a:latin typeface="BiauKai"/>
                <a:ea typeface="BiauKai"/>
                <a:cs typeface="BiauKai"/>
              </a:rPr>
              <a:t>個人</a:t>
            </a:r>
            <a:r>
              <a:rPr lang="zh-CHT" altLang="en-US" sz="5400" dirty="0">
                <a:latin typeface="BiauKai"/>
                <a:ea typeface="BiauKai"/>
                <a:cs typeface="BiauKai"/>
              </a:rPr>
              <a:t>失而復得的事件？</a:t>
            </a:r>
          </a:p>
          <a:p>
            <a:pPr algn="l"/>
            <a:endParaRPr lang="en-US" sz="3600" b="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6600" dirty="0" err="1">
                <a:latin typeface="BiauKai"/>
                <a:ea typeface="BiauKai"/>
                <a:cs typeface="BiauKai"/>
              </a:rPr>
              <a:t>思考分享問題</a:t>
            </a:r>
            <a:endParaRPr lang="en-US" sz="6600" dirty="0"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1293487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大兒子的反應(25-32)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1272" y="1527047"/>
            <a:ext cx="8534400" cy="4799107"/>
          </a:xfrm>
        </p:spPr>
        <p:txBody>
          <a:bodyPr>
            <a:normAutofit fontScale="62500" lnSpcReduction="20000"/>
          </a:bodyPr>
          <a:lstStyle/>
          <a:p>
            <a:r>
              <a:rPr lang="en-US" sz="3100" u="sng" dirty="0">
                <a:latin typeface="BiauKai"/>
                <a:ea typeface="BiauKai"/>
                <a:cs typeface="BiauKai"/>
                <a:hlinkClick r:id="rId3"/>
              </a:rPr>
              <a:t>25</a:t>
            </a:r>
            <a:r>
              <a:rPr lang="en-US" sz="3100" dirty="0">
                <a:latin typeface="BiauKai"/>
                <a:ea typeface="BiauKai"/>
                <a:cs typeface="BiauKai"/>
              </a:rPr>
              <a:t>「</a:t>
            </a:r>
            <a:r>
              <a:rPr lang="en-US" sz="3700" dirty="0">
                <a:latin typeface="BiauKai"/>
                <a:ea typeface="BiauKai"/>
                <a:cs typeface="BiauKai"/>
              </a:rPr>
              <a:t>那時，大兒子正在田裡。他回來離家不遠的時候，聽見音樂跳舞的聲音</a:t>
            </a:r>
            <a:endParaRPr lang="en-CA" sz="3700" dirty="0">
              <a:latin typeface="BiauKai"/>
              <a:ea typeface="BiauKai"/>
              <a:cs typeface="BiauKai"/>
            </a:endParaRPr>
          </a:p>
          <a:p>
            <a:r>
              <a:rPr lang="en-US" sz="3700" dirty="0">
                <a:latin typeface="BiauKai"/>
                <a:ea typeface="BiauKai"/>
                <a:cs typeface="BiauKai"/>
              </a:rPr>
              <a:t> </a:t>
            </a:r>
            <a:r>
              <a:rPr lang="en-US" sz="3700" u="sng" dirty="0">
                <a:latin typeface="BiauKai"/>
                <a:ea typeface="BiauKai"/>
                <a:cs typeface="BiauKai"/>
                <a:hlinkClick r:id="rId4"/>
              </a:rPr>
              <a:t>26</a:t>
            </a:r>
            <a:r>
              <a:rPr lang="en-US" sz="3700" dirty="0">
                <a:latin typeface="BiauKai"/>
                <a:ea typeface="BiauKai"/>
                <a:cs typeface="BiauKai"/>
              </a:rPr>
              <a:t>就叫了一個僕人來，問他這是怎麼一回事。</a:t>
            </a:r>
            <a:endParaRPr lang="en-CA" sz="3700" dirty="0">
              <a:latin typeface="BiauKai"/>
              <a:ea typeface="BiauKai"/>
              <a:cs typeface="BiauKai"/>
            </a:endParaRPr>
          </a:p>
          <a:p>
            <a:r>
              <a:rPr lang="en-US" sz="3700" dirty="0">
                <a:latin typeface="BiauKai"/>
                <a:ea typeface="BiauKai"/>
                <a:cs typeface="BiauKai"/>
              </a:rPr>
              <a:t> </a:t>
            </a:r>
            <a:r>
              <a:rPr lang="en-US" sz="3700" u="sng" dirty="0">
                <a:latin typeface="BiauKai"/>
                <a:ea typeface="BiauKai"/>
                <a:cs typeface="BiauKai"/>
                <a:hlinkClick r:id="rId5"/>
              </a:rPr>
              <a:t>27</a:t>
            </a:r>
            <a:r>
              <a:rPr lang="en-US" sz="3700" b="1" dirty="0">
                <a:latin typeface="BiauKai"/>
                <a:ea typeface="BiauKai"/>
                <a:cs typeface="BiauKai"/>
              </a:rPr>
              <a:t>僕人說：『你弟弟回來了，你父親</a:t>
            </a:r>
            <a:r>
              <a:rPr lang="en-US" sz="3700" dirty="0">
                <a:latin typeface="BiauKai"/>
                <a:ea typeface="BiauKai"/>
                <a:cs typeface="BiauKai"/>
              </a:rPr>
              <a:t>因為他平安無恙地回來，就宰了肥牛犢。』 </a:t>
            </a:r>
            <a:endParaRPr lang="en-CA" sz="3700" dirty="0">
              <a:latin typeface="BiauKai"/>
              <a:ea typeface="BiauKai"/>
              <a:cs typeface="BiauKai"/>
            </a:endParaRPr>
          </a:p>
          <a:p>
            <a:r>
              <a:rPr lang="en-US" sz="3700" u="sng" dirty="0">
                <a:latin typeface="BiauKai"/>
                <a:ea typeface="BiauKai"/>
                <a:cs typeface="BiauKai"/>
                <a:hlinkClick r:id="rId6"/>
              </a:rPr>
              <a:t>28</a:t>
            </a:r>
            <a:r>
              <a:rPr lang="en-US" sz="3700" dirty="0">
                <a:latin typeface="BiauKai"/>
                <a:ea typeface="BiauKai"/>
                <a:cs typeface="BiauKai"/>
              </a:rPr>
              <a:t>大兒子就生氣，不肯進去；父親出來勸他。</a:t>
            </a:r>
            <a:endParaRPr lang="en-CA" sz="3700" dirty="0">
              <a:latin typeface="BiauKai"/>
              <a:ea typeface="BiauKai"/>
              <a:cs typeface="BiauKai"/>
            </a:endParaRPr>
          </a:p>
          <a:p>
            <a:r>
              <a:rPr lang="en-US" sz="3700" dirty="0">
                <a:latin typeface="BiauKai"/>
                <a:ea typeface="BiauKai"/>
                <a:cs typeface="BiauKai"/>
              </a:rPr>
              <a:t> </a:t>
            </a:r>
            <a:r>
              <a:rPr lang="en-US" sz="3700" u="sng" dirty="0">
                <a:latin typeface="BiauKai"/>
                <a:ea typeface="BiauKai"/>
                <a:cs typeface="BiauKai"/>
                <a:hlinkClick r:id="rId7"/>
              </a:rPr>
              <a:t>29</a:t>
            </a:r>
            <a:r>
              <a:rPr lang="en-US" sz="3700" b="1" dirty="0">
                <a:latin typeface="BiauKai"/>
                <a:ea typeface="BiauKai"/>
                <a:cs typeface="BiauKai"/>
              </a:rPr>
              <a:t>他對父親說：『你看，我服事你這麼多年，從來沒有違背過你的命令</a:t>
            </a:r>
            <a:r>
              <a:rPr lang="en-US" sz="3700" dirty="0">
                <a:latin typeface="BiauKai"/>
                <a:ea typeface="BiauKai"/>
                <a:cs typeface="BiauKai"/>
              </a:rPr>
              <a:t>，可是你沒有給我一隻山羊羔，叫我和朋友一同歡樂。</a:t>
            </a:r>
          </a:p>
          <a:p>
            <a:r>
              <a:rPr lang="en-US" sz="3700" dirty="0">
                <a:latin typeface="BiauKai"/>
                <a:ea typeface="BiauKai"/>
                <a:cs typeface="BiauKai"/>
              </a:rPr>
              <a:t> </a:t>
            </a:r>
            <a:r>
              <a:rPr lang="en-US" sz="3700" b="1" u="sng" dirty="0">
                <a:latin typeface="BiauKai"/>
                <a:ea typeface="BiauKai"/>
                <a:cs typeface="BiauKai"/>
                <a:hlinkClick r:id="rId8"/>
              </a:rPr>
              <a:t>30</a:t>
            </a:r>
            <a:r>
              <a:rPr lang="en-US" sz="3700" dirty="0">
                <a:latin typeface="BiauKai"/>
                <a:ea typeface="BiauKai"/>
                <a:cs typeface="BiauKai"/>
              </a:rPr>
              <a:t>但你這個兒子，常常跟娼妓在一起，</a:t>
            </a:r>
            <a:r>
              <a:rPr lang="en-US" sz="3700" b="1" dirty="0">
                <a:latin typeface="BiauKai"/>
                <a:ea typeface="BiauKai"/>
                <a:cs typeface="BiauKai"/>
              </a:rPr>
              <a:t>花盡了你的財產，他一回來</a:t>
            </a:r>
            <a:r>
              <a:rPr lang="en-US" sz="3700" dirty="0">
                <a:latin typeface="BiauKai"/>
                <a:ea typeface="BiauKai"/>
                <a:cs typeface="BiauKai"/>
              </a:rPr>
              <a:t>，你倒為他宰殺肥牛犢！』 </a:t>
            </a:r>
            <a:endParaRPr lang="en-CA" sz="3700" b="1" dirty="0">
              <a:latin typeface="BiauKai"/>
              <a:ea typeface="BiauKai"/>
              <a:cs typeface="BiauKai"/>
            </a:endParaRPr>
          </a:p>
          <a:p>
            <a:r>
              <a:rPr lang="en-US" sz="3700" b="1" u="sng" dirty="0">
                <a:latin typeface="BiauKai"/>
                <a:ea typeface="BiauKai"/>
                <a:cs typeface="BiauKai"/>
                <a:hlinkClick r:id="rId9"/>
              </a:rPr>
              <a:t>31</a:t>
            </a:r>
            <a:r>
              <a:rPr lang="en-US" sz="3700" b="1" dirty="0">
                <a:latin typeface="BiauKai"/>
                <a:ea typeface="BiauKai"/>
                <a:cs typeface="BiauKai"/>
              </a:rPr>
              <a:t>父親對他說</a:t>
            </a:r>
            <a:r>
              <a:rPr lang="en-US" sz="3700" dirty="0">
                <a:latin typeface="BiauKai"/>
                <a:ea typeface="BiauKai"/>
                <a:cs typeface="BiauKai"/>
              </a:rPr>
              <a:t>：『孩子，你常跟我在一起，我的一切都是你的。</a:t>
            </a:r>
            <a:endParaRPr lang="en-CA" sz="3700" dirty="0">
              <a:latin typeface="BiauKai"/>
              <a:ea typeface="BiauKai"/>
              <a:cs typeface="BiauKai"/>
            </a:endParaRPr>
          </a:p>
          <a:p>
            <a:r>
              <a:rPr lang="en-US" sz="3700" dirty="0">
                <a:latin typeface="BiauKai"/>
                <a:ea typeface="BiauKai"/>
                <a:cs typeface="BiauKai"/>
              </a:rPr>
              <a:t> </a:t>
            </a:r>
            <a:r>
              <a:rPr lang="en-US" sz="3700" b="1" u="sng" dirty="0">
                <a:latin typeface="BiauKai"/>
                <a:ea typeface="BiauKai"/>
                <a:cs typeface="BiauKai"/>
                <a:hlinkClick r:id="rId10"/>
              </a:rPr>
              <a:t>32</a:t>
            </a:r>
            <a:r>
              <a:rPr lang="en-US" sz="3700" dirty="0">
                <a:latin typeface="BiauKai"/>
                <a:ea typeface="BiauKai"/>
                <a:cs typeface="BiauKai"/>
              </a:rPr>
              <a:t>只是因為你這個弟弟是死而復活、失而又得的，我們應該歡喜快樂。』」</a:t>
            </a:r>
            <a:endParaRPr lang="en-CA" sz="3700" dirty="0">
              <a:latin typeface="BiauKai"/>
              <a:ea typeface="BiauKai"/>
              <a:cs typeface="BiauKai"/>
            </a:endParaRPr>
          </a:p>
          <a:p>
            <a:pPr marL="0" indent="0">
              <a:buNone/>
            </a:pPr>
            <a:endParaRPr lang="en-CA" sz="3100" dirty="0">
              <a:latin typeface="BiauKai"/>
              <a:ea typeface="BiauKai"/>
              <a:cs typeface="BiauKai"/>
            </a:endParaRPr>
          </a:p>
          <a:p>
            <a:endParaRPr lang="en-US" dirty="0"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2732324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FF1BDA-55C7-6C51-6A27-FDD25AAB65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986C9-ED03-745C-09DE-EB206B4CF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理解 </a:t>
            </a:r>
            <a:r>
              <a:rPr lang="en-US" altLang="ja-JP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---</a:t>
            </a:r>
            <a:r>
              <a:rPr lang="en-US" sz="4000" b="1" dirty="0" err="1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大兒子的反應</a:t>
            </a:r>
            <a:r>
              <a:rPr lang="en-US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(25-32)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99271-D515-A8AA-5F8F-B3B82DF9E71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marR="0"/>
            <a:r>
              <a:rPr lang="zh-CN" sz="36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大兒子的生氣合理嗎？為什麼？</a:t>
            </a:r>
            <a:endParaRPr lang="en-US" sz="3600" b="1" kern="100" dirty="0">
              <a:solidFill>
                <a:srgbClr val="002060"/>
              </a:solidFill>
              <a:effectLst/>
              <a:latin typeface="Liberation Serif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marR="0"/>
            <a:r>
              <a:rPr lang="zh-CN" sz="36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大兒子與小兒子的關係如何？</a:t>
            </a:r>
            <a:endParaRPr lang="en-US" sz="3600" b="1" kern="100" dirty="0">
              <a:solidFill>
                <a:srgbClr val="002060"/>
              </a:solidFill>
              <a:effectLst/>
              <a:latin typeface="Liberation Serif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marR="0"/>
            <a:r>
              <a:rPr lang="zh-CN" sz="36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大兒子與父親的的關係又如何？</a:t>
            </a:r>
            <a:r>
              <a:rPr lang="en-US" sz="36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(</a:t>
            </a:r>
            <a:r>
              <a:rPr lang="en-US" sz="2800" b="1" kern="100" dirty="0">
                <a:solidFill>
                  <a:srgbClr val="002060"/>
                </a:solidFill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V</a:t>
            </a:r>
            <a:r>
              <a:rPr lang="en-US" sz="28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 29-30</a:t>
            </a:r>
            <a:r>
              <a:rPr lang="en-US" sz="36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)</a:t>
            </a:r>
          </a:p>
          <a:p>
            <a:pPr marL="0" marR="0"/>
            <a:r>
              <a:rPr lang="zh-CN" sz="36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父親如何回應大兒子的生氣？</a:t>
            </a:r>
            <a:r>
              <a:rPr lang="en-US" sz="36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(</a:t>
            </a:r>
            <a:r>
              <a:rPr lang="en-US" sz="2800" b="1" kern="100" dirty="0">
                <a:solidFill>
                  <a:srgbClr val="002060"/>
                </a:solidFill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V</a:t>
            </a:r>
            <a:r>
              <a:rPr lang="en-US" sz="28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31-32</a:t>
            </a:r>
            <a:r>
              <a:rPr lang="en-US" sz="36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)</a:t>
            </a:r>
          </a:p>
          <a:p>
            <a:pPr marL="0" marR="0"/>
            <a:r>
              <a:rPr lang="zh-CN" sz="36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你認為大兒子應該如何回應</a:t>
            </a:r>
            <a:r>
              <a:rPr lang="en-US" sz="36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?</a:t>
            </a:r>
          </a:p>
          <a:p>
            <a:endParaRPr lang="en-US" dirty="0"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998238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大兒子(25-32)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轉移 : 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那時，大兒子正在田間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(15:25 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上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) </a:t>
            </a:r>
          </a:p>
          <a:p>
            <a:pPr marL="0" indent="0">
              <a:buNone/>
            </a:pPr>
            <a:r>
              <a:rPr lang="en-CA" altLang="zh-CHT" b="1" dirty="0">
                <a:latin typeface="BiauKai"/>
                <a:ea typeface="BiauKai"/>
                <a:cs typeface="BiauKai"/>
              </a:rPr>
              <a:t>a) 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大兒子回來，聽見作樂跳舞的聲音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(15:25 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下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-26) </a:t>
            </a:r>
          </a:p>
          <a:p>
            <a:pPr marL="0" indent="0">
              <a:buNone/>
            </a:pPr>
            <a:r>
              <a:rPr lang="en-CA" altLang="zh-CHT" b="1" dirty="0">
                <a:latin typeface="BiauKai"/>
                <a:ea typeface="BiauKai"/>
                <a:cs typeface="BiauKai"/>
              </a:rPr>
              <a:t>  b) 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奴僕出來報道慶祝小兒子回歸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(15:27) </a:t>
            </a:r>
          </a:p>
          <a:p>
            <a:pPr marL="0" indent="0">
              <a:buNone/>
            </a:pPr>
            <a:r>
              <a:rPr lang="en-US" altLang="zh-CHT" b="1" dirty="0">
                <a:latin typeface="BiauKai"/>
                <a:ea typeface="BiauKai"/>
                <a:cs typeface="BiauKai"/>
              </a:rPr>
              <a:t>      c) 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父親試圖跟他講道理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;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他拒絕進去侮辱他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(15:28) </a:t>
            </a:r>
            <a:endParaRPr lang="zh-CHT" altLang="en-US" b="1" dirty="0">
              <a:latin typeface="BiauKai"/>
              <a:ea typeface="BiauKai"/>
              <a:cs typeface="BiauKai"/>
            </a:endParaRPr>
          </a:p>
          <a:p>
            <a:pPr marL="0" indent="0">
              <a:buNone/>
            </a:pPr>
            <a:r>
              <a:rPr lang="en-CA" altLang="zh-CHT" b="1" dirty="0">
                <a:latin typeface="BiauKai"/>
                <a:ea typeface="BiauKai"/>
                <a:cs typeface="BiauKai"/>
              </a:rPr>
              <a:t>         d) 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埋怨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: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你是怎麼對待我的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(15:29) </a:t>
            </a:r>
            <a:endParaRPr lang="zh-CHT" altLang="en-US" b="1" dirty="0">
              <a:latin typeface="BiauKai"/>
              <a:ea typeface="BiauKai"/>
              <a:cs typeface="BiauKai"/>
            </a:endParaRPr>
          </a:p>
          <a:p>
            <a:pPr marL="0" indent="0">
              <a:buNone/>
            </a:pPr>
            <a:r>
              <a:rPr lang="en-US" altLang="zh-CHT" b="1" dirty="0">
                <a:latin typeface="BiauKai"/>
                <a:ea typeface="BiauKai"/>
                <a:cs typeface="BiauKai"/>
              </a:rPr>
              <a:t>         d’)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埋怨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: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你是怎麼對待他的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(15:30)</a:t>
            </a:r>
          </a:p>
          <a:p>
            <a:pPr marL="0" indent="0">
              <a:buNone/>
            </a:pPr>
            <a:r>
              <a:rPr lang="en-US" altLang="zh-CHT" b="1" dirty="0">
                <a:latin typeface="BiauKai"/>
                <a:ea typeface="BiauKai"/>
                <a:cs typeface="BiauKai"/>
              </a:rPr>
              <a:t>      c’) 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父親試圖與他和解、講理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(15:31) </a:t>
            </a:r>
          </a:p>
          <a:p>
            <a:pPr marL="0" indent="0">
              <a:buNone/>
            </a:pPr>
            <a:r>
              <a:rPr lang="en-US" altLang="zh-CHT" b="1" dirty="0">
                <a:latin typeface="BiauKai"/>
                <a:ea typeface="BiauKai"/>
                <a:cs typeface="BiauKai"/>
              </a:rPr>
              <a:t>   b’) 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因小兒子歸來而慶祝歡喜快樂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(15:32) </a:t>
            </a:r>
          </a:p>
          <a:p>
            <a:pPr marL="0" indent="0">
              <a:buNone/>
            </a:pPr>
            <a:r>
              <a:rPr lang="en-US" altLang="zh-CHT" b="1" dirty="0">
                <a:latin typeface="BiauKai"/>
                <a:ea typeface="BiauKai"/>
                <a:cs typeface="BiauKai"/>
              </a:rPr>
              <a:t>a’) 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缺了預期的結局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,</a:t>
            </a:r>
            <a:r>
              <a:rPr lang="en-CA" altLang="en-US" b="1" dirty="0" err="1">
                <a:latin typeface="BiauKai"/>
                <a:ea typeface="BiauKai"/>
                <a:cs typeface="BiauKai"/>
              </a:rPr>
              <a:t>你認為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大兒子</a:t>
            </a:r>
            <a:r>
              <a:rPr lang="zh-CHT" altLang="en-CA" b="1" dirty="0">
                <a:latin typeface="BiauKai"/>
                <a:ea typeface="BiauKai"/>
                <a:cs typeface="BiauKai"/>
              </a:rPr>
              <a:t>應該如何回應</a:t>
            </a:r>
            <a:r>
              <a:rPr lang="en-CA" altLang="zh-CHT" b="1" dirty="0">
                <a:latin typeface="BiauKai"/>
                <a:ea typeface="BiauKai"/>
                <a:cs typeface="BiauKai"/>
              </a:rPr>
              <a:t>?</a:t>
            </a:r>
            <a:endParaRPr lang="zh-CHT" altLang="en-US" b="1" dirty="0">
              <a:latin typeface="BiauKai"/>
              <a:ea typeface="BiauKai"/>
              <a:cs typeface="BiauKai"/>
            </a:endParaRPr>
          </a:p>
          <a:p>
            <a:pPr marL="0" indent="0">
              <a:buNone/>
            </a:pPr>
            <a:endParaRPr lang="zh-CHT" altLang="en-US" b="1" dirty="0">
              <a:latin typeface="BiauKai"/>
              <a:ea typeface="BiauKai"/>
              <a:cs typeface="BiauKai"/>
            </a:endParaRPr>
          </a:p>
          <a:p>
            <a:pPr marL="514350" indent="-514350">
              <a:buAutoNum type="alphaLcParenR"/>
            </a:pPr>
            <a:endParaRPr lang="zh-CHT" alt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027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回應</a:t>
            </a:r>
            <a:r>
              <a:rPr lang="en-US" altLang="ja-JP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---</a:t>
            </a:r>
            <a:r>
              <a:rPr lang="zh-CHT" altLang="en-US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討論問題 </a:t>
            </a:r>
            <a:endParaRPr lang="en-US" sz="4000" b="1" dirty="0">
              <a:solidFill>
                <a:srgbClr val="FF0000"/>
              </a:solidFill>
              <a:latin typeface="BiauKai"/>
              <a:ea typeface="BiauKai"/>
              <a:cs typeface="BiauKa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zh-CHT" altLang="en-US" dirty="0"/>
          </a:p>
          <a:p>
            <a:r>
              <a:rPr lang="zh-CHT" altLang="en-US" sz="3600" dirty="0">
                <a:latin typeface="BiauKai"/>
                <a:ea typeface="BiauKai"/>
                <a:cs typeface="BiauKai"/>
              </a:rPr>
              <a:t>在身份認同方面，你覺得你自己是大兒子啊？還是小兒子呢？還是兩邊都不是</a:t>
            </a:r>
            <a:r>
              <a:rPr lang="en-US" altLang="zh-CHT" sz="3600" dirty="0">
                <a:latin typeface="BiauKai"/>
                <a:ea typeface="BiauKai"/>
                <a:cs typeface="BiauKai"/>
              </a:rPr>
              <a:t>? </a:t>
            </a:r>
            <a:r>
              <a:rPr lang="zh-CHT" altLang="en-US" sz="3600" dirty="0">
                <a:latin typeface="BiauKai"/>
                <a:ea typeface="BiauKai"/>
                <a:cs typeface="BiauKai"/>
              </a:rPr>
              <a:t>請分享</a:t>
            </a:r>
          </a:p>
          <a:p>
            <a:r>
              <a:rPr lang="zh-CHT" altLang="en-US" sz="3600" dirty="0">
                <a:latin typeface="BiauKai"/>
                <a:ea typeface="BiauKai"/>
                <a:cs typeface="BiauKai"/>
              </a:rPr>
              <a:t>你覺得這位父親，是否公平對待兩位兒子呢？</a:t>
            </a:r>
          </a:p>
          <a:p>
            <a:r>
              <a:rPr lang="zh-CHT" altLang="en-US" sz="3600" dirty="0">
                <a:latin typeface="BiauKai"/>
                <a:ea typeface="BiauKai"/>
                <a:cs typeface="BiauKai"/>
              </a:rPr>
              <a:t>你對於你現今生活環境是否滿意？那麼你的屬</a:t>
            </a:r>
            <a:r>
              <a:rPr lang="zh-CHT" altLang="en-CA" sz="3600" dirty="0">
                <a:latin typeface="BiauKai"/>
                <a:ea typeface="BiauKai"/>
                <a:cs typeface="BiauKai"/>
              </a:rPr>
              <a:t>靈</a:t>
            </a:r>
            <a:r>
              <a:rPr lang="zh-CHT" altLang="en-US" sz="3600" dirty="0">
                <a:latin typeface="BiauKai"/>
                <a:ea typeface="BiauKai"/>
                <a:cs typeface="BiauKai"/>
              </a:rPr>
              <a:t>生活又如何</a:t>
            </a:r>
            <a:r>
              <a:rPr lang="en-US" altLang="zh-CHT" sz="3600" dirty="0">
                <a:latin typeface="BiauKai"/>
                <a:ea typeface="BiauKai"/>
                <a:cs typeface="BiauKai"/>
              </a:rPr>
              <a:t>?</a:t>
            </a:r>
          </a:p>
          <a:p>
            <a:r>
              <a:rPr lang="en-US" altLang="zh-CHT" sz="3600" dirty="0">
                <a:latin typeface="BiauKai"/>
                <a:ea typeface="BiauKai"/>
                <a:cs typeface="BiauKai"/>
              </a:rPr>
              <a:t>你</a:t>
            </a:r>
            <a:r>
              <a:rPr lang="zh-CHT" altLang="en-US" sz="3600" dirty="0">
                <a:latin typeface="BiauKai"/>
                <a:ea typeface="BiauKai"/>
                <a:cs typeface="BiauKai"/>
              </a:rPr>
              <a:t>認為</a:t>
            </a:r>
            <a:r>
              <a:rPr lang="zh-CHT" altLang="en-CA" sz="3600" dirty="0">
                <a:latin typeface="BiauKai"/>
                <a:ea typeface="BiauKai"/>
                <a:cs typeface="BiauKai"/>
              </a:rPr>
              <a:t>神喜歡我們怎樣回應</a:t>
            </a:r>
            <a:r>
              <a:rPr lang="zh-CHT" altLang="en-CA" sz="3600" b="1" dirty="0">
                <a:latin typeface="BiauKai"/>
                <a:ea typeface="BiauKai"/>
                <a:cs typeface="BiauKai"/>
              </a:rPr>
              <a:t>祂的愛</a:t>
            </a:r>
            <a:r>
              <a:rPr lang="en-CA" altLang="zh-CHT" sz="3600" b="1" dirty="0">
                <a:latin typeface="BiauKai"/>
                <a:ea typeface="BiauKai"/>
                <a:cs typeface="BiauKai"/>
              </a:rPr>
              <a:t>?</a:t>
            </a:r>
            <a:endParaRPr lang="en-US" altLang="zh-CHT" sz="3600" b="1" dirty="0">
              <a:latin typeface="BiauKai"/>
              <a:ea typeface="BiauKai"/>
              <a:cs typeface="BiauKai"/>
            </a:endParaRPr>
          </a:p>
          <a:p>
            <a:pPr marL="0" indent="0">
              <a:buNone/>
            </a:pPr>
            <a:endParaRPr lang="en-US" altLang="zh-CHT" sz="3600" dirty="0">
              <a:latin typeface="BiauKai"/>
              <a:ea typeface="BiauKai"/>
              <a:cs typeface="BiauKai"/>
            </a:endParaRPr>
          </a:p>
          <a:p>
            <a:pPr marL="0" indent="0">
              <a:buNone/>
            </a:pPr>
            <a:endParaRPr lang="zh-CHT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796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4671C2-D5D9-42D6-B9E0-916F8AB59E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498EB-316B-A4F6-3F73-4CF44D561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回應</a:t>
            </a:r>
            <a:r>
              <a:rPr lang="en-US" altLang="ja-JP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---</a:t>
            </a:r>
            <a:r>
              <a:rPr lang="zh-CHT" altLang="en-US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討論問題 </a:t>
            </a:r>
            <a:endParaRPr lang="en-US" sz="4000" b="1" dirty="0">
              <a:solidFill>
                <a:srgbClr val="FF0000"/>
              </a:solidFill>
              <a:latin typeface="BiauKai"/>
              <a:ea typeface="BiauKai"/>
              <a:cs typeface="BiauKa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B7186-4343-970C-48B4-A574A58EBA6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zh-CHT" altLang="en-US" dirty="0"/>
          </a:p>
          <a:p>
            <a:endParaRPr lang="en-US" altLang="zh-CN" sz="4400" b="1" kern="100" dirty="0">
              <a:solidFill>
                <a:srgbClr val="002060"/>
              </a:solidFill>
              <a:effectLst/>
              <a:latin typeface="Liberation Serif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r>
              <a:rPr lang="zh-CN" sz="44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試總結耶穌用這比喻的目的和在向誰呼籲。</a:t>
            </a:r>
            <a:endParaRPr lang="en-US" sz="4400" kern="100" dirty="0">
              <a:solidFill>
                <a:srgbClr val="002060"/>
              </a:solidFill>
              <a:effectLst/>
              <a:latin typeface="Liberation Serif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378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643812" y="2743200"/>
            <a:ext cx="7204788" cy="3377682"/>
          </a:xfrm>
        </p:spPr>
        <p:txBody>
          <a:bodyPr>
            <a:noAutofit/>
          </a:bodyPr>
          <a:lstStyle/>
          <a:p>
            <a:pPr algn="l"/>
            <a:r>
              <a:rPr lang="zh-CHT" altLang="en-US" sz="36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對</a:t>
            </a:r>
            <a:r>
              <a:rPr lang="zh-CHT" altLang="en-CA" sz="36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像</a:t>
            </a:r>
            <a:r>
              <a:rPr lang="en-CA" altLang="zh-CHT" sz="36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 : </a:t>
            </a:r>
            <a:r>
              <a:rPr lang="zh-CHT" altLang="en-CA" sz="36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當時的法利賽人</a:t>
            </a:r>
            <a:endParaRPr lang="en-US" altLang="zh-CHT" sz="3600" dirty="0">
              <a:solidFill>
                <a:srgbClr val="FF0000"/>
              </a:solidFill>
              <a:latin typeface="BiauKai"/>
              <a:ea typeface="BiauKai"/>
              <a:cs typeface="BiauKai"/>
            </a:endParaRPr>
          </a:p>
          <a:p>
            <a:pPr algn="l"/>
            <a:r>
              <a:rPr lang="en-US" altLang="zh-CHT" sz="36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1</a:t>
            </a:r>
            <a:r>
              <a:rPr lang="zh-CHT" altLang="en-US" sz="36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）失羊</a:t>
            </a:r>
            <a:r>
              <a:rPr lang="en-US" altLang="zh-CHT" sz="36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 (4-7)</a:t>
            </a:r>
            <a:endParaRPr lang="en-CA" altLang="zh-CHT" sz="3600" dirty="0">
              <a:solidFill>
                <a:srgbClr val="FF0000"/>
              </a:solidFill>
              <a:latin typeface="BiauKai"/>
              <a:ea typeface="BiauKai"/>
              <a:cs typeface="BiauKai"/>
            </a:endParaRPr>
          </a:p>
          <a:p>
            <a:pPr algn="l"/>
            <a:r>
              <a:rPr lang="en-US" altLang="zh-CHT" sz="36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2</a:t>
            </a:r>
            <a:r>
              <a:rPr lang="zh-CHT" altLang="en-US" sz="36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）失錢</a:t>
            </a:r>
            <a:r>
              <a:rPr lang="en-US" altLang="zh-CHT" sz="36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 (8-10)</a:t>
            </a:r>
            <a:endParaRPr lang="en-CA" altLang="zh-CHT" sz="3600" dirty="0">
              <a:solidFill>
                <a:srgbClr val="FF0000"/>
              </a:solidFill>
              <a:latin typeface="BiauKai"/>
              <a:ea typeface="BiauKai"/>
              <a:cs typeface="BiauKai"/>
            </a:endParaRPr>
          </a:p>
          <a:p>
            <a:pPr algn="l"/>
            <a:r>
              <a:rPr lang="en-US" altLang="zh-CHT" sz="36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3</a:t>
            </a:r>
            <a:r>
              <a:rPr lang="zh-CHT" altLang="en-US" sz="36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）失兒子</a:t>
            </a:r>
            <a:r>
              <a:rPr lang="en-US" altLang="zh-CHT" sz="36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 (11-32)</a:t>
            </a:r>
          </a:p>
          <a:p>
            <a:pPr algn="l"/>
            <a:r>
              <a:rPr lang="zh-CHT" altLang="en-US" sz="36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（浪子回頭）今日分享</a:t>
            </a:r>
            <a:endParaRPr lang="en-US" sz="3600" dirty="0">
              <a:solidFill>
                <a:srgbClr val="FF0000"/>
              </a:solidFill>
              <a:latin typeface="BiauKai"/>
              <a:ea typeface="BiauKai"/>
              <a:cs typeface="BiauKa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HT" altLang="en-US" b="1" dirty="0">
                <a:latin typeface="BiauKai"/>
                <a:ea typeface="BiauKai"/>
                <a:cs typeface="BiauKai"/>
              </a:rPr>
              <a:t>路加福音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15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章比喻，</a:t>
            </a:r>
            <a:br>
              <a:rPr lang="en-CA" altLang="zh-CHT" b="1" dirty="0">
                <a:latin typeface="BiauKai"/>
                <a:ea typeface="BiauKai"/>
                <a:cs typeface="BiauKai"/>
              </a:rPr>
            </a:br>
            <a:r>
              <a:rPr lang="zh-CHT" altLang="en-US" b="1" dirty="0">
                <a:latin typeface="BiauKai"/>
                <a:ea typeface="BiauKai"/>
                <a:cs typeface="BiauKai"/>
              </a:rPr>
              <a:t>用了三個方式去解釋</a:t>
            </a:r>
            <a:endParaRPr lang="en-US" b="1" dirty="0"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1132461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086600" cy="3245498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44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背境 (11-12)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44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小兒子的處境(13-20上)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44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父親的回應(20下-24)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44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大兒子的反應(25-32)</a:t>
            </a:r>
          </a:p>
          <a:p>
            <a:pPr marL="342900" indent="-342900" algn="l">
              <a:buFont typeface="+mj-lt"/>
              <a:buAutoNum type="arabicPeriod"/>
            </a:pP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5400" b="1" dirty="0">
                <a:latin typeface="BiauKai"/>
                <a:ea typeface="BiauKai"/>
                <a:cs typeface="BiauKai"/>
              </a:rPr>
              <a:t>觀察</a:t>
            </a:r>
            <a:r>
              <a:rPr lang="en-US" altLang="ja-JP" sz="5400" b="1" dirty="0">
                <a:latin typeface="BiauKai"/>
                <a:ea typeface="BiauKai"/>
                <a:cs typeface="BiauKai"/>
              </a:rPr>
              <a:t>--</a:t>
            </a:r>
            <a:r>
              <a:rPr lang="en-US" sz="5400" b="1" dirty="0" err="1">
                <a:latin typeface="BiauKai"/>
                <a:ea typeface="BiauKai"/>
                <a:cs typeface="BiauKai"/>
              </a:rPr>
              <a:t>分段</a:t>
            </a:r>
            <a:br>
              <a:rPr lang="en-US" sz="5400" b="1" dirty="0">
                <a:latin typeface="BiauKai"/>
                <a:ea typeface="BiauKai"/>
                <a:cs typeface="BiauKai"/>
              </a:rPr>
            </a:br>
            <a:r>
              <a:rPr lang="en-US" sz="5400" b="1" dirty="0">
                <a:latin typeface="BiauKai"/>
                <a:ea typeface="BiauKai"/>
                <a:cs typeface="BiauKai"/>
              </a:rPr>
              <a:t>(15: 11-32)</a:t>
            </a:r>
          </a:p>
        </p:txBody>
      </p:sp>
    </p:spTree>
    <p:extLst>
      <p:ext uri="{BB962C8B-B14F-4D97-AF65-F5344CB8AC3E}">
        <p14:creationId xmlns:p14="http://schemas.microsoft.com/office/powerpoint/2010/main" val="3763128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小兒子與父親(11-24)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altLang="zh-CHT" b="1" dirty="0">
                <a:latin typeface="BiauKai"/>
                <a:ea typeface="BiauKai"/>
                <a:cs typeface="BiauKai"/>
              </a:rPr>
              <a:t>a)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小兒子視父親如死，離家失踪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(15:12) </a:t>
            </a:r>
            <a:endParaRPr lang="zh-CHT" altLang="en-US" b="1" dirty="0">
              <a:latin typeface="BiauKai"/>
              <a:ea typeface="BiauKai"/>
              <a:cs typeface="BiauKai"/>
            </a:endParaRPr>
          </a:p>
          <a:p>
            <a:pPr marL="0" indent="0">
              <a:buNone/>
            </a:pPr>
            <a:r>
              <a:rPr lang="en-US" altLang="zh-CHT" b="1" dirty="0">
                <a:latin typeface="BiauKai"/>
                <a:ea typeface="BiauKai"/>
                <a:cs typeface="BiauKai"/>
              </a:rPr>
              <a:t> b)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他在遠方揮霍了他的財富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(15:13) </a:t>
            </a:r>
          </a:p>
          <a:p>
            <a:pPr marL="0" indent="0">
              <a:buNone/>
            </a:pPr>
            <a:r>
              <a:rPr lang="en-US" altLang="zh-CHT" b="1" dirty="0">
                <a:latin typeface="BiauKai"/>
                <a:ea typeface="BiauKai"/>
                <a:cs typeface="BiauKai"/>
              </a:rPr>
              <a:t>   c)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失去一切，陷入饑荒困境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(15:14) </a:t>
            </a:r>
            <a:endParaRPr lang="zh-CHT" altLang="en-US" b="1" dirty="0">
              <a:latin typeface="BiauKai"/>
              <a:ea typeface="BiauKai"/>
              <a:cs typeface="BiauKai"/>
            </a:endParaRPr>
          </a:p>
          <a:p>
            <a:pPr marL="0" indent="0">
              <a:buNone/>
            </a:pPr>
            <a:r>
              <a:rPr lang="en-US" altLang="zh-CHT" b="1" dirty="0">
                <a:latin typeface="BiauKai"/>
                <a:ea typeface="BiauKai"/>
                <a:cs typeface="BiauKai"/>
              </a:rPr>
              <a:t>    d)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為外邦人餵豬的「最大罪污」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“那地方的一個公民”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15:15) </a:t>
            </a:r>
          </a:p>
          <a:p>
            <a:pPr marL="0" indent="0">
              <a:buNone/>
            </a:pPr>
            <a:r>
              <a:rPr lang="en-US" altLang="zh-CHT" b="1" dirty="0">
                <a:latin typeface="BiauKai"/>
                <a:ea typeface="BiauKai"/>
                <a:cs typeface="BiauKai"/>
              </a:rPr>
              <a:t>     e)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儘管豬有得吃，卻被別人排斥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(15:16) </a:t>
            </a:r>
            <a:endParaRPr lang="en-CA" altLang="zh-CHT" b="1" dirty="0">
              <a:latin typeface="BiauKai"/>
              <a:ea typeface="BiauKai"/>
              <a:cs typeface="BiauKai"/>
            </a:endParaRPr>
          </a:p>
          <a:p>
            <a:pPr marL="0" indent="0">
              <a:buNone/>
            </a:pPr>
            <a:r>
              <a:rPr lang="en-CA" altLang="zh-CHT" b="1" dirty="0">
                <a:latin typeface="BiauKai"/>
                <a:ea typeface="BiauKai"/>
                <a:cs typeface="BiauKai"/>
              </a:rPr>
              <a:t>       f)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改變主意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/ 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埋怨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“醒悟，連僱工的口糧都有餘，</a:t>
            </a:r>
            <a:endParaRPr lang="en-CA" altLang="zh-CHT" b="1" dirty="0">
              <a:latin typeface="BiauKai"/>
              <a:ea typeface="BiauKai"/>
              <a:cs typeface="BiauKai"/>
            </a:endParaRPr>
          </a:p>
          <a:p>
            <a:pPr marL="0" indent="0">
              <a:buNone/>
            </a:pPr>
            <a:r>
              <a:rPr lang="en-CA" altLang="zh-CHT" b="1" dirty="0">
                <a:latin typeface="BiauKai"/>
                <a:ea typeface="BiauKai"/>
                <a:cs typeface="BiauKai"/>
              </a:rPr>
              <a:t>          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我卻要餓死”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15:17) </a:t>
            </a:r>
          </a:p>
          <a:p>
            <a:pPr marL="0" indent="0">
              <a:buNone/>
            </a:pPr>
            <a:r>
              <a:rPr lang="en-US" altLang="zh-CHT" b="1" dirty="0">
                <a:latin typeface="BiauKai"/>
                <a:ea typeface="BiauKai"/>
                <a:cs typeface="BiauKai"/>
              </a:rPr>
              <a:t>          g)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立志回家認罪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(“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我要動身回到我父親身邊，</a:t>
            </a:r>
            <a:endParaRPr lang="en-CA" altLang="zh-CHT" b="1" dirty="0">
              <a:latin typeface="BiauKai"/>
              <a:ea typeface="BiauKai"/>
              <a:cs typeface="BiauKai"/>
            </a:endParaRPr>
          </a:p>
          <a:p>
            <a:pPr marL="0" indent="0">
              <a:buNone/>
            </a:pPr>
            <a:r>
              <a:rPr lang="en-CA" altLang="zh-CHT" b="1" dirty="0">
                <a:latin typeface="BiauKai"/>
                <a:ea typeface="BiauKai"/>
                <a:cs typeface="BiauKai"/>
              </a:rPr>
              <a:t>               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我得罪了天和父”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15:18) </a:t>
            </a:r>
            <a:endParaRPr lang="zh-CHT" altLang="en-US" b="1" dirty="0">
              <a:latin typeface="BiauKai"/>
              <a:ea typeface="BiauKai"/>
              <a:cs typeface="BiauKai"/>
            </a:endParaRPr>
          </a:p>
          <a:p>
            <a:pPr marL="0" indent="0">
              <a:buNone/>
            </a:pPr>
            <a:r>
              <a:rPr lang="en-US" altLang="zh-CHT" b="1" dirty="0">
                <a:latin typeface="BiauKai"/>
                <a:ea typeface="BiauKai"/>
                <a:cs typeface="BiauKai"/>
              </a:rPr>
              <a:t>       f’)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改變主意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(“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把我當作僱工”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⇒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我會償還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15:19) </a:t>
            </a:r>
          </a:p>
          <a:p>
            <a:pPr marL="0" indent="0">
              <a:buNone/>
            </a:pPr>
            <a:r>
              <a:rPr lang="en-US" altLang="zh-CHT" b="1" dirty="0">
                <a:latin typeface="BiauKai"/>
                <a:ea typeface="BiauKai"/>
                <a:cs typeface="BiauKai"/>
              </a:rPr>
              <a:t>     e’)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被父親完全接納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(15:20) </a:t>
            </a:r>
            <a:endParaRPr lang="en-CA" altLang="zh-CHT" b="1" dirty="0">
              <a:latin typeface="BiauKai"/>
              <a:ea typeface="BiauKai"/>
              <a:cs typeface="BiauKai"/>
            </a:endParaRPr>
          </a:p>
          <a:p>
            <a:pPr marL="0" indent="0">
              <a:buNone/>
            </a:pPr>
            <a:r>
              <a:rPr lang="en-CA" altLang="zh-CHT" b="1" dirty="0">
                <a:latin typeface="BiauKai"/>
                <a:ea typeface="BiauKai"/>
                <a:cs typeface="BiauKai"/>
              </a:rPr>
              <a:t>    d’)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自覺不配稱為兒子的大懺悔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(15:21) </a:t>
            </a:r>
          </a:p>
          <a:p>
            <a:pPr marL="0" indent="0">
              <a:buNone/>
            </a:pPr>
            <a:r>
              <a:rPr lang="en-US" altLang="zh-CHT" b="1" dirty="0">
                <a:latin typeface="BiauKai"/>
                <a:ea typeface="BiauKai"/>
                <a:cs typeface="BiauKai"/>
              </a:rPr>
              <a:t>   c’)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一切復得，恢復兒子名分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(15:22) </a:t>
            </a:r>
            <a:endParaRPr lang="zh-CHT" altLang="en-US" b="1" dirty="0">
              <a:latin typeface="BiauKai"/>
              <a:ea typeface="BiauKai"/>
              <a:cs typeface="BiauKai"/>
            </a:endParaRPr>
          </a:p>
          <a:p>
            <a:pPr marL="0" indent="0">
              <a:buNone/>
            </a:pPr>
            <a:r>
              <a:rPr lang="en-US" altLang="zh-CHT" b="1" dirty="0">
                <a:latin typeface="BiauKai"/>
                <a:ea typeface="BiauKai"/>
                <a:cs typeface="BiauKai"/>
              </a:rPr>
              <a:t>  b’)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他把財富揮霍在他兒身上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; 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讓我們一同歡宴慶祝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(15:23) </a:t>
            </a:r>
          </a:p>
          <a:p>
            <a:pPr marL="0" indent="0">
              <a:buNone/>
            </a:pPr>
            <a:r>
              <a:rPr lang="en-US" altLang="zh-CHT" b="1" dirty="0">
                <a:latin typeface="BiauKai"/>
                <a:ea typeface="BiauKai"/>
                <a:cs typeface="BiauKai"/>
              </a:rPr>
              <a:t>a’)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父親視小兒子是死而復活、失而復得的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; </a:t>
            </a:r>
            <a:r>
              <a:rPr lang="zh-CHT" altLang="en-US" b="1" dirty="0">
                <a:latin typeface="BiauKai"/>
                <a:ea typeface="BiauKai"/>
                <a:cs typeface="BiauKai"/>
              </a:rPr>
              <a:t>他們歡宴慶祝 </a:t>
            </a:r>
            <a:r>
              <a:rPr lang="en-US" altLang="zh-CHT" b="1" dirty="0">
                <a:latin typeface="BiauKai"/>
                <a:ea typeface="BiauKai"/>
                <a:cs typeface="BiauKai"/>
              </a:rPr>
              <a:t>(15:24) </a:t>
            </a:r>
            <a:endParaRPr lang="zh-CHT" altLang="en-US" b="1" dirty="0">
              <a:latin typeface="BiauKai"/>
              <a:ea typeface="BiauKai"/>
              <a:cs typeface="BiauKai"/>
            </a:endParaRPr>
          </a:p>
          <a:p>
            <a:endParaRPr lang="en-US" b="1" dirty="0"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1420486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48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理解</a:t>
            </a:r>
            <a:r>
              <a:rPr lang="en-US" altLang="ja-JP" sz="48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--</a:t>
            </a:r>
            <a:r>
              <a:rPr lang="en-US" sz="4800" b="1" dirty="0" err="1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背境</a:t>
            </a:r>
            <a:r>
              <a:rPr lang="en-US" sz="48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 (11-12)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b="1" dirty="0">
                <a:latin typeface="BiauKai"/>
                <a:ea typeface="BiauKai"/>
                <a:cs typeface="BiauKai"/>
              </a:rPr>
              <a:t>“耶穌又說：“某人有兩個兒子。</a:t>
            </a:r>
          </a:p>
          <a:p>
            <a:r>
              <a:rPr lang="en-US" sz="3200" b="1" dirty="0">
                <a:latin typeface="BiauKai"/>
                <a:ea typeface="BiauKai"/>
                <a:cs typeface="BiauKai"/>
              </a:rPr>
              <a:t>小兒子對父親說：爸爸，請把我應得的家業給我。’父親就把財產分給他們兩兄弟。 </a:t>
            </a:r>
            <a:endParaRPr lang="en-CA" sz="3200" b="1" dirty="0">
              <a:latin typeface="BiauKai"/>
              <a:ea typeface="BiauKai"/>
              <a:cs typeface="BiauKai"/>
            </a:endParaRPr>
          </a:p>
          <a:p>
            <a:endParaRPr lang="en-CA" dirty="0">
              <a:latin typeface="BiauKai"/>
              <a:ea typeface="BiauKai"/>
              <a:cs typeface="BiauKai"/>
            </a:endParaRPr>
          </a:p>
          <a:p>
            <a:r>
              <a:rPr lang="zh-CN" sz="2800" b="1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按當時文化，父親健在而兒子要求分產業，有何含意？</a:t>
            </a:r>
            <a:endParaRPr lang="en-US" altLang="zh-CN" sz="2800" b="1" dirty="0">
              <a:solidFill>
                <a:srgbClr val="002060"/>
              </a:solidFill>
              <a:effectLst/>
              <a:latin typeface="Liberation Serif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marR="0"/>
            <a:r>
              <a:rPr lang="zh-CN" sz="28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父親如何回應這要求？</a:t>
            </a:r>
            <a:endParaRPr lang="en-US" sz="2800" b="1" kern="100" dirty="0">
              <a:solidFill>
                <a:srgbClr val="002060"/>
              </a:solidFill>
              <a:effectLst/>
              <a:latin typeface="Liberation Serif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marR="0"/>
            <a:r>
              <a:rPr lang="zh-CN" sz="28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大兒子又如何回應？</a:t>
            </a:r>
            <a:endParaRPr lang="en-US" sz="2800" b="1" kern="100" dirty="0">
              <a:solidFill>
                <a:srgbClr val="002060"/>
              </a:solidFill>
              <a:effectLst/>
              <a:latin typeface="Liberation Serif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endParaRPr lang="en-US" dirty="0"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3951138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小兒子的處境(13-20</a:t>
            </a:r>
            <a:r>
              <a:rPr lang="en-US" sz="40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上</a:t>
            </a:r>
            <a:r>
              <a:rPr lang="en-US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200" b="1" u="sng" dirty="0">
                <a:latin typeface="BiauKai"/>
                <a:ea typeface="BiauKai"/>
                <a:cs typeface="BiauKai"/>
                <a:hlinkClick r:id="rId3"/>
              </a:rPr>
              <a:t>13</a:t>
            </a:r>
            <a:r>
              <a:rPr lang="en-US" sz="2200" b="1" dirty="0">
                <a:latin typeface="BiauKai"/>
                <a:ea typeface="BiauKai"/>
                <a:cs typeface="BiauKai"/>
              </a:rPr>
              <a:t>過了不多幾天，小兒子收拾一切，到遠方去了，在那裡生活放蕩，浪費錢財。</a:t>
            </a:r>
            <a:endParaRPr lang="en-CA" sz="2200" b="1" dirty="0">
              <a:latin typeface="BiauKai"/>
              <a:ea typeface="BiauKai"/>
              <a:cs typeface="BiauKai"/>
            </a:endParaRPr>
          </a:p>
          <a:p>
            <a:r>
              <a:rPr lang="en-US" sz="2200" b="1" dirty="0">
                <a:latin typeface="BiauKai"/>
                <a:ea typeface="BiauKai"/>
                <a:cs typeface="BiauKai"/>
              </a:rPr>
              <a:t> </a:t>
            </a:r>
            <a:r>
              <a:rPr lang="en-US" sz="2200" b="1" u="sng" dirty="0">
                <a:latin typeface="BiauKai"/>
                <a:ea typeface="BiauKai"/>
                <a:cs typeface="BiauKai"/>
                <a:hlinkClick r:id="rId4"/>
              </a:rPr>
              <a:t>14</a:t>
            </a:r>
            <a:r>
              <a:rPr lang="en-US" sz="2200" b="1" dirty="0">
                <a:latin typeface="BiauKai"/>
                <a:ea typeface="BiauKai"/>
                <a:cs typeface="BiauKai"/>
              </a:rPr>
              <a:t>他花盡了一切所有的，那地方又遇上了嚴重的饑荒，就窮困起來； </a:t>
            </a:r>
            <a:endParaRPr lang="en-CA" sz="2200" b="1" dirty="0">
              <a:latin typeface="BiauKai"/>
              <a:ea typeface="BiauKai"/>
              <a:cs typeface="BiauKai"/>
            </a:endParaRPr>
          </a:p>
          <a:p>
            <a:r>
              <a:rPr lang="en-US" sz="2200" b="1" u="sng" dirty="0">
                <a:latin typeface="BiauKai"/>
                <a:ea typeface="BiauKai"/>
                <a:cs typeface="BiauKai"/>
                <a:hlinkClick r:id="rId5"/>
              </a:rPr>
              <a:t>15</a:t>
            </a:r>
            <a:r>
              <a:rPr lang="en-US" sz="2200" b="1" dirty="0">
                <a:latin typeface="BiauKai"/>
                <a:ea typeface="BiauKai"/>
                <a:cs typeface="BiauKai"/>
              </a:rPr>
              <a:t>於是他去投靠當地的一個居民。那人打發他到田裡去放豬，</a:t>
            </a:r>
            <a:endParaRPr lang="en-CA" sz="2200" b="1" dirty="0">
              <a:latin typeface="BiauKai"/>
              <a:ea typeface="BiauKai"/>
              <a:cs typeface="BiauKai"/>
            </a:endParaRPr>
          </a:p>
          <a:p>
            <a:r>
              <a:rPr lang="en-US" sz="2200" b="1" dirty="0">
                <a:latin typeface="BiauKai"/>
                <a:ea typeface="BiauKai"/>
                <a:cs typeface="BiauKai"/>
              </a:rPr>
              <a:t> </a:t>
            </a:r>
            <a:r>
              <a:rPr lang="en-US" sz="2200" b="1" u="sng" dirty="0">
                <a:latin typeface="BiauKai"/>
                <a:ea typeface="BiauKai"/>
                <a:cs typeface="BiauKai"/>
                <a:hlinkClick r:id="rId6"/>
              </a:rPr>
              <a:t>16</a:t>
            </a:r>
            <a:r>
              <a:rPr lang="en-US" sz="2200" b="1" dirty="0">
                <a:latin typeface="BiauKai"/>
                <a:ea typeface="BiauKai"/>
                <a:cs typeface="BiauKai"/>
              </a:rPr>
              <a:t>他恨不得吃豬所吃的豆莢，可是沒有人給他。</a:t>
            </a:r>
            <a:endParaRPr lang="en-CA" sz="2200" b="1" dirty="0">
              <a:latin typeface="BiauKai"/>
              <a:ea typeface="BiauKai"/>
              <a:cs typeface="BiauKai"/>
            </a:endParaRPr>
          </a:p>
          <a:p>
            <a:r>
              <a:rPr lang="en-US" sz="2200" b="1" dirty="0">
                <a:latin typeface="BiauKai"/>
                <a:ea typeface="BiauKai"/>
                <a:cs typeface="BiauKai"/>
              </a:rPr>
              <a:t> </a:t>
            </a:r>
            <a:r>
              <a:rPr lang="en-US" sz="2200" b="1" u="sng" dirty="0">
                <a:latin typeface="BiauKai"/>
                <a:ea typeface="BiauKai"/>
                <a:cs typeface="BiauKai"/>
                <a:hlinkClick r:id="rId7"/>
              </a:rPr>
              <a:t>17</a:t>
            </a:r>
            <a:r>
              <a:rPr lang="en-US" sz="2200" b="1" dirty="0">
                <a:latin typeface="BiauKai"/>
                <a:ea typeface="BiauKai"/>
                <a:cs typeface="BiauKai"/>
              </a:rPr>
              <a:t>他醒悟過來，說：『我父親有那麼多雇工，又有豐富的食物，我卻要在這裡餓死嗎？ </a:t>
            </a:r>
            <a:endParaRPr lang="en-CA" sz="2200" b="1" dirty="0">
              <a:latin typeface="BiauKai"/>
              <a:ea typeface="BiauKai"/>
              <a:cs typeface="BiauKai"/>
            </a:endParaRPr>
          </a:p>
          <a:p>
            <a:r>
              <a:rPr lang="en-US" sz="2200" b="1" u="sng" dirty="0">
                <a:latin typeface="BiauKai"/>
                <a:ea typeface="BiauKai"/>
                <a:cs typeface="BiauKai"/>
                <a:hlinkClick r:id="rId8"/>
              </a:rPr>
              <a:t>18</a:t>
            </a:r>
            <a:r>
              <a:rPr lang="en-US" sz="2200" b="1" dirty="0">
                <a:latin typeface="BiauKai"/>
                <a:ea typeface="BiauKai"/>
                <a:cs typeface="BiauKai"/>
              </a:rPr>
              <a:t>我要起來，到我父親那裡去，對他說：爸爸，我得罪了天，也得罪了你，</a:t>
            </a:r>
            <a:endParaRPr lang="en-CA" sz="2200" b="1" dirty="0">
              <a:latin typeface="BiauKai"/>
              <a:ea typeface="BiauKai"/>
              <a:cs typeface="BiauKai"/>
            </a:endParaRPr>
          </a:p>
          <a:p>
            <a:r>
              <a:rPr lang="en-US" sz="2200" b="1" dirty="0">
                <a:latin typeface="BiauKai"/>
                <a:ea typeface="BiauKai"/>
                <a:cs typeface="BiauKai"/>
              </a:rPr>
              <a:t> </a:t>
            </a:r>
            <a:r>
              <a:rPr lang="en-US" sz="2200" b="1" u="sng" dirty="0">
                <a:latin typeface="BiauKai"/>
                <a:ea typeface="BiauKai"/>
                <a:cs typeface="BiauKai"/>
                <a:hlinkClick r:id="rId9"/>
              </a:rPr>
              <a:t>19</a:t>
            </a:r>
            <a:r>
              <a:rPr lang="en-US" sz="2200" b="1" dirty="0">
                <a:latin typeface="BiauKai"/>
                <a:ea typeface="BiauKai"/>
                <a:cs typeface="BiauKai"/>
              </a:rPr>
              <a:t>不配再稱為你的兒子，把我當作一個雇工吧！』</a:t>
            </a:r>
          </a:p>
          <a:p>
            <a:r>
              <a:rPr lang="en-US" sz="2200" b="1" u="sng" dirty="0">
                <a:latin typeface="BiauKai"/>
                <a:ea typeface="BiauKai"/>
                <a:cs typeface="BiauKai"/>
                <a:hlinkClick r:id="rId10"/>
              </a:rPr>
              <a:t>20</a:t>
            </a:r>
            <a:r>
              <a:rPr lang="en-US" sz="2200" b="1" dirty="0">
                <a:latin typeface="BiauKai"/>
                <a:ea typeface="BiauKai"/>
                <a:cs typeface="BiauKai"/>
              </a:rPr>
              <a:t>於是他起來往父親那裡去。</a:t>
            </a:r>
            <a:endParaRPr lang="en-CA" sz="2200" b="1" dirty="0"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3735336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3395A3-ACB5-BBEE-302D-E4E26E424A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4CBE4-15B5-D21D-0303-5D3182996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理解</a:t>
            </a:r>
            <a:r>
              <a:rPr lang="en-US" altLang="ja-JP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---</a:t>
            </a:r>
            <a:r>
              <a:rPr lang="en-US" sz="4000" b="1" dirty="0" err="1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小兒子的處境</a:t>
            </a:r>
            <a:r>
              <a:rPr lang="en-US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(13-20</a:t>
            </a:r>
            <a:r>
              <a:rPr lang="en-US" sz="4000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上</a:t>
            </a:r>
            <a:r>
              <a:rPr lang="en-US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)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AFBC2-9D0F-A547-609E-F7D689DAF7E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marR="0"/>
            <a:r>
              <a:rPr lang="en-US" sz="4000" b="1" kern="100" dirty="0"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zh-CN" sz="40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小兒子得產業後，有何行動？</a:t>
            </a:r>
            <a:endParaRPr lang="en-US" altLang="zh-CN" sz="4000" b="1" kern="100" dirty="0">
              <a:solidFill>
                <a:srgbClr val="002060"/>
              </a:solidFill>
              <a:effectLst/>
              <a:latin typeface="Liberation Serif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marR="0"/>
            <a:endParaRPr lang="en-US" sz="4000" b="1" kern="100" dirty="0">
              <a:solidFill>
                <a:srgbClr val="002060"/>
              </a:solidFill>
              <a:effectLst/>
              <a:latin typeface="Liberation Serif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marR="0"/>
            <a:r>
              <a:rPr lang="en-US" sz="40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zh-CN" sz="40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小兒子如何醒悟？</a:t>
            </a:r>
            <a:endParaRPr lang="en-US" altLang="zh-CN" sz="4000" b="1" kern="100" dirty="0">
              <a:solidFill>
                <a:srgbClr val="002060"/>
              </a:solidFill>
              <a:effectLst/>
              <a:latin typeface="Liberation Serif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marR="0"/>
            <a:endParaRPr lang="en-US" sz="4000" b="1" kern="100" dirty="0">
              <a:solidFill>
                <a:srgbClr val="002060"/>
              </a:solidFill>
              <a:effectLst/>
              <a:latin typeface="Liberation Serif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marR="0"/>
            <a:r>
              <a:rPr lang="en-US" altLang="zh-CN" sz="4000" b="1" kern="100" dirty="0">
                <a:solidFill>
                  <a:srgbClr val="002060"/>
                </a:solidFill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zh-CN" sz="40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為什麼小兒子打算回家做雇工？</a:t>
            </a:r>
            <a:r>
              <a:rPr lang="en-US" altLang="zh-CN" sz="40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         	</a:t>
            </a:r>
            <a:r>
              <a:rPr lang="zh-CN" sz="40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什麼是雇工？</a:t>
            </a:r>
            <a:endParaRPr lang="en-US" sz="4000" b="1" kern="100" dirty="0">
              <a:solidFill>
                <a:srgbClr val="002060"/>
              </a:solidFill>
              <a:effectLst/>
              <a:latin typeface="Liberation Serif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endParaRPr lang="en-CA" sz="2200" b="1" dirty="0"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1982122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父親的回應</a:t>
            </a:r>
            <a:r>
              <a:rPr lang="en-US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(20下-24)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u="sng" dirty="0">
                <a:latin typeface="BiauKai"/>
                <a:ea typeface="BiauKai"/>
                <a:cs typeface="BiauKai"/>
                <a:hlinkClick r:id="rId3"/>
              </a:rPr>
              <a:t>20</a:t>
            </a:r>
            <a:r>
              <a:rPr lang="en-US" sz="2800" dirty="0">
                <a:latin typeface="BiauKai"/>
                <a:ea typeface="BiauKai"/>
                <a:cs typeface="BiauKai"/>
              </a:rPr>
              <a:t>他還在遠處時，他父親看見了他，就動了慈心，跑過去抱著他，連連與他親吻。</a:t>
            </a:r>
            <a:endParaRPr lang="en-CA" sz="2800" dirty="0">
              <a:latin typeface="BiauKai"/>
              <a:ea typeface="BiauKai"/>
              <a:cs typeface="BiauKai"/>
            </a:endParaRPr>
          </a:p>
          <a:p>
            <a:r>
              <a:rPr lang="en-US" sz="2800" dirty="0">
                <a:latin typeface="BiauKai"/>
                <a:ea typeface="BiauKai"/>
                <a:cs typeface="BiauKai"/>
              </a:rPr>
              <a:t> </a:t>
            </a:r>
            <a:r>
              <a:rPr lang="en-US" sz="2800" u="sng" dirty="0">
                <a:latin typeface="BiauKai"/>
                <a:ea typeface="BiauKai"/>
                <a:cs typeface="BiauKai"/>
                <a:hlinkClick r:id="rId4"/>
              </a:rPr>
              <a:t>21</a:t>
            </a:r>
            <a:r>
              <a:rPr lang="en-US" sz="2800" dirty="0">
                <a:latin typeface="BiauKai"/>
                <a:ea typeface="BiauKai"/>
                <a:cs typeface="BiauKai"/>
              </a:rPr>
              <a:t>兒子</a:t>
            </a:r>
            <a:r>
              <a:rPr lang="en-US" sz="2800" b="1" dirty="0">
                <a:latin typeface="BiauKai"/>
                <a:ea typeface="BiauKai"/>
                <a:cs typeface="BiauKai"/>
              </a:rPr>
              <a:t>說</a:t>
            </a:r>
            <a:r>
              <a:rPr lang="en-US" sz="2800" dirty="0">
                <a:latin typeface="BiauKai"/>
                <a:ea typeface="BiauKai"/>
                <a:cs typeface="BiauKai"/>
              </a:rPr>
              <a:t>：『爸爸，我得罪了天，也得罪了你，不配再稱為你的兒子。』</a:t>
            </a:r>
            <a:endParaRPr lang="en-CA" sz="2800" dirty="0">
              <a:latin typeface="BiauKai"/>
              <a:ea typeface="BiauKai"/>
              <a:cs typeface="BiauKai"/>
            </a:endParaRPr>
          </a:p>
          <a:p>
            <a:r>
              <a:rPr lang="en-US" sz="2800" dirty="0">
                <a:latin typeface="BiauKai"/>
                <a:ea typeface="BiauKai"/>
                <a:cs typeface="BiauKai"/>
              </a:rPr>
              <a:t> </a:t>
            </a:r>
            <a:r>
              <a:rPr lang="en-US" sz="2800" u="sng" dirty="0">
                <a:latin typeface="BiauKai"/>
                <a:ea typeface="BiauKai"/>
                <a:cs typeface="BiauKai"/>
                <a:hlinkClick r:id="rId5"/>
              </a:rPr>
              <a:t>22</a:t>
            </a:r>
            <a:r>
              <a:rPr lang="en-US" sz="2800" dirty="0">
                <a:latin typeface="BiauKai"/>
                <a:ea typeface="BiauKai"/>
                <a:cs typeface="BiauKai"/>
              </a:rPr>
              <a:t>父親卻吩咐僕人</a:t>
            </a:r>
            <a:r>
              <a:rPr lang="en-US" sz="2800" b="1" dirty="0">
                <a:latin typeface="BiauKai"/>
                <a:ea typeface="BiauKai"/>
                <a:cs typeface="BiauKai"/>
              </a:rPr>
              <a:t>說</a:t>
            </a:r>
            <a:r>
              <a:rPr lang="en-US" sz="2800" dirty="0">
                <a:latin typeface="BiauKai"/>
                <a:ea typeface="BiauKai"/>
                <a:cs typeface="BiauKai"/>
              </a:rPr>
              <a:t>：『快把那最好的袍子拿來給他穿，把戒指戴在他手上，把鞋穿在他</a:t>
            </a:r>
            <a:r>
              <a:rPr lang="en-US" sz="2800" b="1" dirty="0">
                <a:latin typeface="BiauKai"/>
                <a:ea typeface="BiauKai"/>
                <a:cs typeface="BiauKai"/>
              </a:rPr>
              <a:t>腳上</a:t>
            </a:r>
            <a:r>
              <a:rPr lang="en-US" sz="2800" dirty="0">
                <a:latin typeface="BiauKai"/>
                <a:ea typeface="BiauKai"/>
                <a:cs typeface="BiauKai"/>
              </a:rPr>
              <a:t>，</a:t>
            </a:r>
            <a:endParaRPr lang="en-CA" sz="2800" dirty="0">
              <a:latin typeface="BiauKai"/>
              <a:ea typeface="BiauKai"/>
              <a:cs typeface="BiauKai"/>
            </a:endParaRPr>
          </a:p>
          <a:p>
            <a:r>
              <a:rPr lang="en-US" sz="2800" dirty="0">
                <a:latin typeface="BiauKai"/>
                <a:ea typeface="BiauKai"/>
                <a:cs typeface="BiauKai"/>
              </a:rPr>
              <a:t> </a:t>
            </a:r>
            <a:r>
              <a:rPr lang="en-US" sz="2800" u="sng" dirty="0">
                <a:latin typeface="BiauKai"/>
                <a:ea typeface="BiauKai"/>
                <a:cs typeface="BiauKai"/>
                <a:hlinkClick r:id="rId6"/>
              </a:rPr>
              <a:t>23</a:t>
            </a:r>
            <a:r>
              <a:rPr lang="en-US" sz="2800" dirty="0">
                <a:latin typeface="BiauKai"/>
                <a:ea typeface="BiauKai"/>
                <a:cs typeface="BiauKai"/>
              </a:rPr>
              <a:t>把肥牛犢牽來宰了，我們要吃喝快樂，</a:t>
            </a:r>
            <a:endParaRPr lang="en-CA" sz="2800" dirty="0">
              <a:latin typeface="BiauKai"/>
              <a:ea typeface="BiauKai"/>
              <a:cs typeface="BiauKai"/>
            </a:endParaRPr>
          </a:p>
          <a:p>
            <a:r>
              <a:rPr lang="en-US" sz="2800" dirty="0">
                <a:latin typeface="BiauKai"/>
                <a:ea typeface="BiauKai"/>
                <a:cs typeface="BiauKai"/>
              </a:rPr>
              <a:t> </a:t>
            </a:r>
            <a:r>
              <a:rPr lang="en-US" sz="2800" u="sng" dirty="0">
                <a:latin typeface="BiauKai"/>
                <a:ea typeface="BiauKai"/>
                <a:cs typeface="BiauKai"/>
                <a:hlinkClick r:id="rId7"/>
              </a:rPr>
              <a:t>24</a:t>
            </a:r>
            <a:r>
              <a:rPr lang="en-US" sz="2800" dirty="0">
                <a:latin typeface="BiauKai"/>
                <a:ea typeface="BiauKai"/>
                <a:cs typeface="BiauKai"/>
              </a:rPr>
              <a:t>因為我這兒子是死而復活、失而又得的。』他們就歡樂起來。</a:t>
            </a:r>
            <a:br>
              <a:rPr lang="en-US" sz="2800" dirty="0">
                <a:latin typeface="BiauKai"/>
                <a:ea typeface="BiauKai"/>
                <a:cs typeface="BiauKai"/>
              </a:rPr>
            </a:br>
            <a:br>
              <a:rPr lang="en-US" sz="2800" dirty="0">
                <a:latin typeface="BiauKai"/>
                <a:ea typeface="BiauKai"/>
                <a:cs typeface="BiauKai"/>
              </a:rPr>
            </a:br>
            <a:endParaRPr lang="en-US" sz="2800" dirty="0"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1864336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A56505-21C9-82B0-A4DC-6511EF421A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72061-60D7-CC65-151E-84E9BDDB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理解</a:t>
            </a:r>
            <a:r>
              <a:rPr lang="en-US" altLang="ja-JP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---</a:t>
            </a:r>
            <a:r>
              <a:rPr lang="ja-JP" altLang="en-US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父親的回應</a:t>
            </a:r>
            <a:r>
              <a:rPr lang="en-US" sz="4000" b="1" dirty="0">
                <a:solidFill>
                  <a:srgbClr val="FF0000"/>
                </a:solidFill>
                <a:latin typeface="BiauKai"/>
                <a:ea typeface="BiauKai"/>
                <a:cs typeface="BiauKai"/>
              </a:rPr>
              <a:t>(20下-24)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6D0C2-2EFE-9D7B-8A31-F57B7B51B74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R="0">
              <a:buFont typeface="Arial" panose="020B0604020202020204" pitchFamily="34" charset="0"/>
              <a:buChar char="•"/>
            </a:pPr>
            <a:r>
              <a:rPr lang="zh-CN" sz="36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父親如何接待回歸的小兒子？</a:t>
            </a:r>
            <a:endParaRPr lang="en-US" sz="3600" b="1" kern="100" dirty="0">
              <a:solidFill>
                <a:srgbClr val="002060"/>
              </a:solidFill>
              <a:effectLst/>
              <a:latin typeface="Liberation Serif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marR="0"/>
            <a:endParaRPr lang="en-US" altLang="zh-CN" sz="3600" kern="100" dirty="0">
              <a:solidFill>
                <a:srgbClr val="002060"/>
              </a:solidFill>
              <a:effectLst/>
              <a:latin typeface="Liberation Serif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marR="0"/>
            <a:r>
              <a:rPr lang="zh-CN" sz="36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父親的舉動對社群</a:t>
            </a:r>
            <a:r>
              <a:rPr lang="en-US" sz="36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/</a:t>
            </a:r>
            <a:r>
              <a:rPr lang="zh-CN" sz="36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村民</a:t>
            </a:r>
            <a:r>
              <a:rPr lang="en-US" sz="36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/</a:t>
            </a:r>
            <a:r>
              <a:rPr lang="zh-CN" sz="36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僕人有何影響？</a:t>
            </a:r>
            <a:endParaRPr lang="en-US" altLang="zh-CN" sz="3600" b="1" kern="100" dirty="0">
              <a:solidFill>
                <a:srgbClr val="002060"/>
              </a:solidFill>
              <a:effectLst/>
              <a:latin typeface="Liberation Serif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marR="0"/>
            <a:endParaRPr lang="en-US" sz="3600" kern="100" dirty="0">
              <a:solidFill>
                <a:srgbClr val="002060"/>
              </a:solidFill>
              <a:effectLst/>
              <a:latin typeface="Liberation Serif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marR="0"/>
            <a:r>
              <a:rPr lang="zh-CN" sz="3600" b="1" kern="100" dirty="0">
                <a:solidFill>
                  <a:srgbClr val="002060"/>
                </a:solidFill>
                <a:effectLst/>
                <a:latin typeface="Liberation Serif"/>
                <a:ea typeface="NSimSun" panose="02010609030101010101" pitchFamily="49" charset="-122"/>
                <a:cs typeface="Arial" panose="020B0604020202020204" pitchFamily="34" charset="0"/>
              </a:rPr>
              <a:t>父親是個怎樣的父親？</a:t>
            </a:r>
            <a:endParaRPr lang="en-US" sz="3600" b="1" kern="100" dirty="0">
              <a:solidFill>
                <a:srgbClr val="002060"/>
              </a:solidFill>
              <a:effectLst/>
              <a:latin typeface="Liberation Serif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2993506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</TotalTime>
  <Words>1233</Words>
  <Application>Microsoft Office PowerPoint</Application>
  <PresentationFormat>On-screen Show (4:3)</PresentationFormat>
  <Paragraphs>118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BiauKai</vt:lpstr>
      <vt:lpstr>Liberation Serif</vt:lpstr>
      <vt:lpstr>Arial</vt:lpstr>
      <vt:lpstr>Calibri</vt:lpstr>
      <vt:lpstr>Georgia</vt:lpstr>
      <vt:lpstr>Wingdings</vt:lpstr>
      <vt:lpstr>Wingdings 2</vt:lpstr>
      <vt:lpstr>Civic</vt:lpstr>
      <vt:lpstr>思考分享問題</vt:lpstr>
      <vt:lpstr>路加福音15章比喻， 用了三個方式去解釋</vt:lpstr>
      <vt:lpstr>觀察--分段 (15: 11-32)</vt:lpstr>
      <vt:lpstr>小兒子與父親(11-24)</vt:lpstr>
      <vt:lpstr>理解--背境 (11-12)</vt:lpstr>
      <vt:lpstr>小兒子的處境(13-20上)</vt:lpstr>
      <vt:lpstr>理解---小兒子的處境(13-20上)</vt:lpstr>
      <vt:lpstr>父親的回應(20下-24)</vt:lpstr>
      <vt:lpstr>理解--- 父親的回應(20下-24)</vt:lpstr>
      <vt:lpstr>大兒子的反應(25-32)</vt:lpstr>
      <vt:lpstr>理解 ---大兒子的反應(25-32)</vt:lpstr>
      <vt:lpstr>大兒子(25-32)</vt:lpstr>
      <vt:lpstr>回應---討論問題 </vt:lpstr>
      <vt:lpstr>回應---討論問題 </vt:lpstr>
    </vt:vector>
  </TitlesOfParts>
  <Company>Friendly Success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路加福音15章嘅比喻， 用了三個方式去解釋</dc:title>
  <dc:creator>Bess Chan</dc:creator>
  <cp:lastModifiedBy>Phoebus Wong</cp:lastModifiedBy>
  <cp:revision>64</cp:revision>
  <dcterms:created xsi:type="dcterms:W3CDTF">2025-02-16T13:26:07Z</dcterms:created>
  <dcterms:modified xsi:type="dcterms:W3CDTF">2025-02-25T05:36:35Z</dcterms:modified>
</cp:coreProperties>
</file>